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4"/>
  </p:sldMasterIdLst>
  <p:notesMasterIdLst>
    <p:notesMasterId r:id="rId16"/>
  </p:notesMasterIdLst>
  <p:sldIdLst>
    <p:sldId id="1503" r:id="rId5"/>
    <p:sldId id="9405" r:id="rId6"/>
    <p:sldId id="9406" r:id="rId7"/>
    <p:sldId id="9409" r:id="rId8"/>
    <p:sldId id="9415" r:id="rId9"/>
    <p:sldId id="9416" r:id="rId10"/>
    <p:sldId id="9417" r:id="rId11"/>
    <p:sldId id="9408" r:id="rId12"/>
    <p:sldId id="9418" r:id="rId13"/>
    <p:sldId id="9419" r:id="rId14"/>
    <p:sldId id="942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C8F90B-934B-4C72-2562-FE86E38CD02C}" name="Shannon Castle" initials="SC" userId="S::scastle@albertarecycling.ca::11bbc498-ef74-4372-92ad-30a30ff9c29a" providerId="AD"/>
  <p188:author id="{7F13253C-8353-BC26-9BA6-DB9418D006C5}" name="Lee Heidecker" initials="LH" userId="S::lheidecker@albertarecycling.ca::c7ab7157-1012-4ddc-98bc-209f43b59e72" providerId="AD"/>
  <p188:author id="{5A4A7040-1E96-87D4-B4CF-676C6BC24BFC}" name="Victor Dong" initials="VD" userId="S::VDong@albertarecycling.ca::cc54e162-0a1b-4db9-8f04-b091f52e3b9e" providerId="AD"/>
  <p188:author id="{01763B4C-352C-7EDE-029F-2559FB41C7EA}" name="Che-Wei Chung" initials="CC" userId="S::CChung@albertarecycling.ca::57f7ff12-f72a-4a02-926b-0d9c7a04a3e1" providerId="AD"/>
  <p188:author id="{EFB0A965-0EBA-1AC3-D566-FA8CB8F1BF1B}" name="Gavin Sidhu" initials="GS" userId="S::GSidhu@albertarecycling.ca::9bfd4a64-442a-4fc9-932b-5fc3e43338aa" providerId="AD"/>
  <p188:author id="{8743196E-2CD6-FA5C-25B4-D3B17BA78652}" name="Scott Channon" initials="SC" userId="S::SChannon@albertarecycling.ca::812d699d-9738-409a-a699-9ee60d52069e" providerId="AD"/>
  <p188:author id="{59EC1F84-49BC-F969-073C-0E6AD6C16B6F}" name="Scott Channon" initials="SC" userId="S::schannon@albertarecycling.ca::812d699d-9738-409a-a699-9ee60d52069e" providerId="AD"/>
  <p188:author id="{3D0322AB-B15E-FBC7-06D0-5F2F9D231972}" name="Gavin Sidhu" initials="GS" userId="S::gsidhu@albertarecycling.ca::9bfd4a64-442a-4fc9-932b-5fc3e43338aa" providerId="AD"/>
  <p188:author id="{952DB6BA-02D0-44B8-A03E-C6B16BCC771A}" name="Kayla Doody" initials="KD" userId="S::kayla.doody@cdnstrategygroup.com::b4c6d9a6-6148-4405-877c-7f7077f65329" providerId="AD"/>
  <p188:author id="{133A3FE2-9105-B368-C77A-AEDEC54836BC}" name="Lee Heidecker" initials="LH" userId="S::lheidecker_albertarecycling.ca#ext#@abgov.onmicrosoft.com::70553186-c191-472e-8357-70415a3b571e" providerId="AD"/>
  <p188:author id="{B118E1F3-4B3C-DFCD-C42A-19784BB75217}" name="Gabrielle Betts" initials="GB" userId="S::gbetts@albertarecycling.ca::48a84b0d-eca1-4bde-afa7-388f98e6f4f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5D57"/>
    <a:srgbClr val="7564A0"/>
    <a:srgbClr val="0093C9"/>
    <a:srgbClr val="005293"/>
    <a:srgbClr val="009391"/>
    <a:srgbClr val="B09700"/>
    <a:srgbClr val="D9732D"/>
    <a:srgbClr val="339966"/>
    <a:srgbClr val="EE76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AB925D-4E16-3A2F-89A3-160841F602E8}" v="1" dt="2024-05-04T01:01:13.694"/>
    <p1510:client id="{76903887-50E1-1BF5-D158-6A6B4F0594B3}" v="238" dt="2024-05-03T22:47:45.923"/>
    <p1510:client id="{CD3868BF-D99D-98D8-779C-86392CF3615D}" v="332" dt="2024-05-03T14:35:41.646"/>
    <p1510:client id="{FB494081-A110-854B-C2F2-1CB7DA7DC9AF}" v="6" dt="2024-05-02T17:50:02.9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32"/>
    <p:restoredTop sz="79184"/>
  </p:normalViewPr>
  <p:slideViewPr>
    <p:cSldViewPr snapToGrid="0">
      <p:cViewPr varScale="1">
        <p:scale>
          <a:sx n="100" d="100"/>
          <a:sy n="100" d="100"/>
        </p:scale>
        <p:origin x="16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CEE3C-7D94-C742-BAB3-F377A32FA8C4}" type="datetimeFigureOut">
              <a:rPr lang="en-US" smtClean="0"/>
              <a:t>2/18/25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E6860-A56A-0948-9247-4A559F263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044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C9C726-E246-4D40-9085-85D9DEEB43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14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83A5D-69E0-4B01-C51B-196564FBF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E44F8F-4F17-6581-029D-6A3C4FC329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49FA3F-9197-7207-FA64-B4E0E182EB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E926B0-47D2-6C5B-9FFE-80CA189D91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63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6F013-4666-3114-5329-5CB1CF420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F23998-FF70-E4A5-4E02-DBD24AB5F0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D3D9CE-E8AC-58E2-E56D-9E346147E5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A3CA4-40F0-8AF2-1F43-13672FE980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72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39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687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969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47991-E39B-59C4-D3E0-A072F2E63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CFDD18-297B-8970-4CE3-41D5F97765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1065CF-4DDA-9588-1098-A2421661B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E66A8-1732-EC16-8C88-F53281E673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786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0D47D-B662-B3FA-17AF-B7CE4514D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9B4FB7-118D-F13D-364B-29C8D25BB0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D41AF5-D24E-00A5-FFB3-C79E62C7FD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D069FB-DB28-C911-A920-9486FAC92E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5724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01D1B-0437-0963-F703-C4443939D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C51286-F0A4-D13B-378A-EE6A9D771B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DEE98D-8591-A32C-2314-536208153B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034C68-3E24-297A-9F77-7A282FA04A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171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235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C7A45-50C0-4012-BDA4-DB30F618E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90818D-95DC-EC16-9526-883A220E5F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21A717-89AC-A8DF-D7DF-5E7E83A04F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DDAEA1-46B0-9FA0-3E68-A921B783CA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E6860-A56A-0948-9247-4A559F26373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858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444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Green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2F08B52-3192-AF42-9AF5-9135025182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9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Slide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AD8D51EC-ADAE-A2A9-31E5-365D6B8063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64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BKG_No Footer_Green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5156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9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1600" y="154529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1380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Orange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33CBDBC1-2E10-614D-C7D5-5011B4CE64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AABFB97-1E9D-0026-5720-E4A2E6B371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0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_White BKG_No Footer_Orange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365404"/>
            <a:ext cx="105156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920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c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0093C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E9369120-E39D-BA6A-89F1-F07FF3813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41707B-ED09-F56B-4988-09DC118978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23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int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7564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CFBCA11-4377-8219-4566-2DDB0B451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5E94D-FE33-5BF6-0CE4-1BF7A0F7D8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70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res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AE5D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F544AAB-24E1-1DBE-31A3-F4777E49EA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657235-1A45-09E7-BE4A-9C12EB070F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937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il_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508E138-EFBE-D745-82CF-4F23C97E6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600" y="402879"/>
            <a:ext cx="10848800" cy="1179894"/>
          </a:xfrm>
        </p:spPr>
        <p:txBody>
          <a:bodyPr>
            <a:normAutofit/>
          </a:bodyPr>
          <a:lstStyle>
            <a:lvl1pPr>
              <a:defRPr sz="3600" b="1" spc="-150">
                <a:solidFill>
                  <a:srgbClr val="B097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250E0AC-45CD-EB41-A8CF-AD81517CD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545298"/>
            <a:ext cx="10848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E30BB2C-99F8-204E-80B7-856643C959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04" y="6028611"/>
            <a:ext cx="1421508" cy="6055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4A3012-EB49-2594-CFB9-8BF253FAF8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1600" y="6446280"/>
            <a:ext cx="1989438" cy="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225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A0E970-E061-B747-83DE-ECB6A7D0B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B1C364-44D0-F64C-9335-522B453EEE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2A31A-52C2-FE49-94DF-27F640CD90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6BC4C-96AE-3946-A294-EC0FB3ACD60A}" type="datetimeFigureOut">
              <a:rPr lang="en-US" smtClean="0"/>
              <a:t>2/18/25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F91CD-9988-664B-8A80-C2BFB67C0F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BBAD5-92F2-374C-A6BD-C4EBF0449E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73128-1299-5141-9B29-295377A05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0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71" r:id="rId4"/>
    <p:sldLayoutId id="2147483672" r:id="rId5"/>
    <p:sldLayoutId id="2147483676" r:id="rId6"/>
    <p:sldLayoutId id="2147483681" r:id="rId7"/>
    <p:sldLayoutId id="2147483685" r:id="rId8"/>
    <p:sldLayoutId id="214748368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character of a tire&#10;&#10;Description automatically generated">
            <a:extLst>
              <a:ext uri="{FF2B5EF4-FFF2-40B4-BE49-F238E27FC236}">
                <a16:creationId xmlns:a16="http://schemas.microsoft.com/office/drawing/2014/main" id="{1612B295-7B48-84C5-19B7-CB7E5F096A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AF8DA6F4-5438-5196-DB47-3762A051E150}"/>
              </a:ext>
            </a:extLst>
          </p:cNvPr>
          <p:cNvSpPr txBox="1">
            <a:spLocks/>
          </p:cNvSpPr>
          <p:nvPr/>
        </p:nvSpPr>
        <p:spPr>
          <a:xfrm>
            <a:off x="1162488" y="1587812"/>
            <a:ext cx="10848800" cy="11798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Let’s learn about </a:t>
            </a:r>
            <a:br>
              <a:rPr lang="en-US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Tire Recycling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0470-E472-B803-8E25-FCF63575A6D2}"/>
              </a:ext>
            </a:extLst>
          </p:cNvPr>
          <p:cNvSpPr txBox="1"/>
          <p:nvPr/>
        </p:nvSpPr>
        <p:spPr>
          <a:xfrm>
            <a:off x="1187888" y="5999202"/>
            <a:ext cx="10887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1.0 - 01/2025</a:t>
            </a:r>
            <a:endParaRPr lang="en-CA" sz="12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285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E3148-6FF3-7CE0-A5EA-B6C7AAF0C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CF4CC4-89C0-3582-DF8D-33ED9DEE8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AE5D57"/>
                </a:solidFill>
                <a:latin typeface="Arial"/>
                <a:cs typeface="Arial"/>
              </a:rPr>
              <a:t>What happens to the rubber?</a:t>
            </a:r>
            <a:endParaRPr lang="en-US" dirty="0">
              <a:solidFill>
                <a:srgbClr val="AE5D5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68FE77B-974C-E3E7-B2F6-4917467A2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018812" cy="475022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Tires can be ground so fine it’s just like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sand that can be reused in other rubber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products like the backs of mousepads.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ARMA is also exploring how to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add rubber to asphalt to make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more durable roads.</a:t>
            </a:r>
          </a:p>
        </p:txBody>
      </p:sp>
      <p:pic>
        <p:nvPicPr>
          <p:cNvPr id="3" name="Picture 2" descr="A person holding a handful of dirt&#10;&#10;Description automatically generated">
            <a:extLst>
              <a:ext uri="{FF2B5EF4-FFF2-40B4-BE49-F238E27FC236}">
                <a16:creationId xmlns:a16="http://schemas.microsoft.com/office/drawing/2014/main" id="{342BB46A-B91B-6160-72BB-191DDD091D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00" r="12500"/>
          <a:stretch/>
        </p:blipFill>
        <p:spPr>
          <a:xfrm rot="5400000">
            <a:off x="8303962" y="588310"/>
            <a:ext cx="3216436" cy="3216436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roller on a road&#10;&#10;Description automatically generated">
            <a:extLst>
              <a:ext uri="{FF2B5EF4-FFF2-40B4-BE49-F238E27FC236}">
                <a16:creationId xmlns:a16="http://schemas.microsoft.com/office/drawing/2014/main" id="{FAE782F8-667A-60F0-8815-B0EF588BCE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98" t="6445" r="23732"/>
          <a:stretch/>
        </p:blipFill>
        <p:spPr>
          <a:xfrm>
            <a:off x="6537434" y="3123586"/>
            <a:ext cx="3420112" cy="3420112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cartoon character holding a clipboard&#10;&#10;Description automatically generated">
            <a:extLst>
              <a:ext uri="{FF2B5EF4-FFF2-40B4-BE49-F238E27FC236}">
                <a16:creationId xmlns:a16="http://schemas.microsoft.com/office/drawing/2014/main" id="{2EC223AD-728A-F94B-003E-EF318A8FA3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5267" y="2751557"/>
            <a:ext cx="3614055" cy="358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000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26B08-B8E5-4B80-63E7-F748047FB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donut and a planet earth&#10;&#10;Description automatically generated">
            <a:extLst>
              <a:ext uri="{FF2B5EF4-FFF2-40B4-BE49-F238E27FC236}">
                <a16:creationId xmlns:a16="http://schemas.microsoft.com/office/drawing/2014/main" id="{BB7B2E06-444C-8E59-39A3-A6E88378A7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9875" y="698192"/>
            <a:ext cx="7539745" cy="518006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E4116AF-1A14-7E82-04D2-3C3F13F93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AE5D57"/>
                </a:solidFill>
                <a:latin typeface="Arial"/>
                <a:cs typeface="Arial"/>
              </a:rPr>
              <a:t>How are we doing?</a:t>
            </a:r>
            <a:endParaRPr lang="en-US" dirty="0">
              <a:solidFill>
                <a:srgbClr val="AE5D57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12E1B1-8345-D36C-3BD4-AFE7EAFCFDD5}"/>
              </a:ext>
            </a:extLst>
          </p:cNvPr>
          <p:cNvSpPr txBox="1"/>
          <p:nvPr/>
        </p:nvSpPr>
        <p:spPr>
          <a:xfrm>
            <a:off x="671600" y="1765095"/>
            <a:ext cx="5018517" cy="2709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0"/>
              </a:lnSpc>
            </a:pPr>
            <a:r>
              <a:rPr lang="en-US" sz="8000" b="1" dirty="0">
                <a:solidFill>
                  <a:srgbClr val="AE5D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149.5</a:t>
            </a:r>
            <a:r>
              <a:rPr lang="en-US" sz="4800" b="1" dirty="0">
                <a:solidFill>
                  <a:srgbClr val="AE5D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3840"/>
              </a:lnSpc>
            </a:pPr>
            <a:r>
              <a:rPr lang="en-US" sz="4200" b="1" dirty="0">
                <a:solidFill>
                  <a:srgbClr val="AE5D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MILLION TIRES</a:t>
            </a:r>
          </a:p>
          <a:p>
            <a:pPr>
              <a:lnSpc>
                <a:spcPts val="3840"/>
              </a:lnSpc>
            </a:pPr>
            <a:r>
              <a:rPr lang="en-US" sz="4200" b="1" dirty="0">
                <a:solidFill>
                  <a:srgbClr val="AE5D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RECYCLED</a:t>
            </a:r>
          </a:p>
          <a:p>
            <a:pPr>
              <a:lnSpc>
                <a:spcPts val="3840"/>
              </a:lnSpc>
            </a:pPr>
            <a:r>
              <a:rPr lang="en-US" sz="4200" dirty="0">
                <a:solidFill>
                  <a:srgbClr val="AE5D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 1992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75BC573-0C53-2AA9-DF02-A60BC6285318}"/>
              </a:ext>
            </a:extLst>
          </p:cNvPr>
          <p:cNvSpPr/>
          <p:nvPr/>
        </p:nvSpPr>
        <p:spPr>
          <a:xfrm>
            <a:off x="550577" y="4934948"/>
            <a:ext cx="6536870" cy="1092784"/>
          </a:xfrm>
          <a:prstGeom prst="roundRect">
            <a:avLst/>
          </a:prstGeom>
          <a:solidFill>
            <a:srgbClr val="AE5D57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528582F-32C6-5CB4-A43C-8ED4BE511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4960983"/>
            <a:ext cx="6536871" cy="137603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  <a:t>That’s enough tires to wrap almost </a:t>
            </a:r>
            <a:b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</a:br>
            <a:r>
              <a:rPr lang="en-CA" sz="2600" dirty="0">
                <a:solidFill>
                  <a:schemeClr val="bg1"/>
                </a:solidFill>
                <a:effectLst/>
                <a:ea typeface="Aptos" panose="020B0004020202020204" pitchFamily="34" charset="0"/>
              </a:rPr>
              <a:t>five and a half times around the equator!</a:t>
            </a:r>
            <a:r>
              <a:rPr lang="en-CA" sz="2600" dirty="0">
                <a:solidFill>
                  <a:schemeClr val="bg1"/>
                </a:solidFill>
                <a:effectLst/>
              </a:rPr>
              <a:t> </a:t>
            </a:r>
            <a:endParaRPr lang="en-CA" sz="2600" kern="100" dirty="0">
              <a:solidFill>
                <a:schemeClr val="bg1"/>
              </a:solidFill>
              <a:effectLst/>
              <a:ea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42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tack of tires on a white background&#10;&#10;Description automatically generated">
            <a:extLst>
              <a:ext uri="{FF2B5EF4-FFF2-40B4-BE49-F238E27FC236}">
                <a16:creationId xmlns:a16="http://schemas.microsoft.com/office/drawing/2014/main" id="{0A857D5B-2CB8-826E-452A-BE074C0BFB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573" b="20255"/>
          <a:stretch/>
        </p:blipFill>
        <p:spPr>
          <a:xfrm>
            <a:off x="5464097" y="267628"/>
            <a:ext cx="6727903" cy="659037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AE5D57"/>
                </a:solidFill>
                <a:latin typeface="Arial"/>
                <a:cs typeface="Arial"/>
              </a:rPr>
              <a:t>When did tire recycling start </a:t>
            </a:r>
            <a:br>
              <a:rPr lang="en-US" dirty="0">
                <a:solidFill>
                  <a:srgbClr val="AE5D57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AE5D57"/>
                </a:solidFill>
                <a:latin typeface="Arial"/>
                <a:cs typeface="Arial"/>
              </a:rPr>
              <a:t>in Alberta?</a:t>
            </a:r>
            <a:endParaRPr lang="en-US" dirty="0">
              <a:solidFill>
                <a:srgbClr val="AE5D5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848800" cy="12982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In Alberta, tire recycling began in 1992. </a:t>
            </a:r>
            <a:br>
              <a:rPr lang="en-US" sz="2600" dirty="0"/>
            </a:br>
            <a:r>
              <a:rPr lang="en-US" sz="2600" dirty="0"/>
              <a:t>Alberta has the second-oldest </a:t>
            </a:r>
            <a:br>
              <a:rPr lang="en-US" sz="2600" dirty="0"/>
            </a:br>
            <a:r>
              <a:rPr lang="en-US" sz="2600" dirty="0"/>
              <a:t>tire recycling program in Canada. </a:t>
            </a:r>
          </a:p>
        </p:txBody>
      </p:sp>
    </p:spTree>
    <p:extLst>
      <p:ext uri="{BB962C8B-B14F-4D97-AF65-F5344CB8AC3E}">
        <p14:creationId xmlns:p14="http://schemas.microsoft.com/office/powerpoint/2010/main" val="3862113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tire with a reflection of a flower in it&#10;&#10;Description automatically generated">
            <a:extLst>
              <a:ext uri="{FF2B5EF4-FFF2-40B4-BE49-F238E27FC236}">
                <a16:creationId xmlns:a16="http://schemas.microsoft.com/office/drawing/2014/main" id="{BB827E94-522D-C9D8-018F-B161165EF4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254" r="12743" b="-1"/>
          <a:stretch/>
        </p:blipFill>
        <p:spPr>
          <a:xfrm>
            <a:off x="7222764" y="10"/>
            <a:ext cx="6883948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9" name="Title 3">
            <a:extLst>
              <a:ext uri="{FF2B5EF4-FFF2-40B4-BE49-F238E27FC236}">
                <a16:creationId xmlns:a16="http://schemas.microsoft.com/office/drawing/2014/main" id="{FD5E1933-1E64-5C53-A205-4147680DBAC5}"/>
              </a:ext>
            </a:extLst>
          </p:cNvPr>
          <p:cNvSpPr txBox="1">
            <a:spLocks/>
          </p:cNvSpPr>
          <p:nvPr/>
        </p:nvSpPr>
        <p:spPr>
          <a:xfrm>
            <a:off x="671600" y="403449"/>
            <a:ext cx="10848800" cy="1179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spc="-150">
                <a:solidFill>
                  <a:srgbClr val="00939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AE5D57"/>
                </a:solidFill>
                <a:latin typeface="Arial"/>
                <a:cs typeface="Arial"/>
              </a:rPr>
              <a:t>Why recycle tires?</a:t>
            </a:r>
            <a:endParaRPr lang="en-US" dirty="0">
              <a:solidFill>
                <a:srgbClr val="AE5D57"/>
              </a:solidFill>
            </a:endParaRP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8C1E6E50-143C-C75F-5E8B-53644C6BCCAC}"/>
              </a:ext>
            </a:extLst>
          </p:cNvPr>
          <p:cNvSpPr txBox="1">
            <a:spLocks/>
          </p:cNvSpPr>
          <p:nvPr/>
        </p:nvSpPr>
        <p:spPr>
          <a:xfrm>
            <a:off x="671600" y="1583343"/>
            <a:ext cx="10848800" cy="40105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Tires should never be abandoned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outside or put in the garbage. </a:t>
            </a:r>
          </a:p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They collect water and are a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breeding ground for pests</a:t>
            </a:r>
          </a:p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They can be a hazard to wildlife. </a:t>
            </a:r>
          </a:p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They are dangerous if they catch fire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because they burn for a long time and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release hazardous materials in the smoke. </a:t>
            </a:r>
          </a:p>
        </p:txBody>
      </p:sp>
    </p:spTree>
    <p:extLst>
      <p:ext uri="{BB962C8B-B14F-4D97-AF65-F5344CB8AC3E}">
        <p14:creationId xmlns:p14="http://schemas.microsoft.com/office/powerpoint/2010/main" val="3573194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character of a donut&#10;&#10;Description automatically generated">
            <a:extLst>
              <a:ext uri="{FF2B5EF4-FFF2-40B4-BE49-F238E27FC236}">
                <a16:creationId xmlns:a16="http://schemas.microsoft.com/office/drawing/2014/main" id="{A18CAB3D-BC2A-4F74-3B8D-5DA1557F1F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066427"/>
            <a:ext cx="7772400" cy="533990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AE5D57"/>
                </a:solidFill>
                <a:latin typeface="Arial"/>
                <a:cs typeface="Arial"/>
              </a:rPr>
              <a:t>What is a stewardship program?</a:t>
            </a:r>
            <a:endParaRPr lang="en-US" dirty="0">
              <a:solidFill>
                <a:srgbClr val="AE5D5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When someone purchases tires,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they pay a small environmental fee. </a:t>
            </a:r>
            <a:endParaRPr lang="en-CA" sz="2600" kern="100" dirty="0">
              <a:ea typeface="Aptos" panose="020B0004020202020204" pitchFamily="34" charset="0"/>
            </a:endParaRP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The money from the </a:t>
            </a:r>
            <a:r>
              <a:rPr lang="en-CA" sz="2600" kern="100">
                <a:effectLst/>
                <a:ea typeface="Aptos" panose="020B0004020202020204" pitchFamily="34" charset="0"/>
              </a:rPr>
              <a:t>environmental fee</a:t>
            </a:r>
            <a:br>
              <a:rPr lang="en-CA" sz="2600" kern="100">
                <a:effectLst/>
                <a:ea typeface="Aptos" panose="020B0004020202020204" pitchFamily="34" charset="0"/>
              </a:rPr>
            </a:br>
            <a:r>
              <a:rPr lang="en-CA" sz="2600" kern="100">
                <a:effectLst/>
                <a:ea typeface="Aptos" panose="020B0004020202020204" pitchFamily="34" charset="0"/>
              </a:rPr>
              <a:t>pays for </a:t>
            </a:r>
            <a:r>
              <a:rPr lang="en-CA" sz="2600" kern="100" dirty="0">
                <a:effectLst/>
                <a:ea typeface="Aptos" panose="020B0004020202020204" pitchFamily="34" charset="0"/>
              </a:rPr>
              <a:t>the recycling of the tires.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8" name="Picture 7" descr="A yellow dollar sign with black text&#10;&#10;Description automatically generated">
            <a:extLst>
              <a:ext uri="{FF2B5EF4-FFF2-40B4-BE49-F238E27FC236}">
                <a16:creationId xmlns:a16="http://schemas.microsoft.com/office/drawing/2014/main" id="{6882ADC1-9799-BEB9-11A0-B487956F47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1167" y="3137091"/>
            <a:ext cx="14859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1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3000" accel="50000" decel="50000" fill="remove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7.40741E-7 L -0.00039 -0.0854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C216F-DB03-9DAC-53B1-2CD7759F0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7B52C0C-40E7-EC78-6D4E-36B48C535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AE5D57"/>
                </a:solidFill>
                <a:latin typeface="Arial"/>
                <a:cs typeface="Arial"/>
              </a:rPr>
              <a:t>What do I do with old tires?</a:t>
            </a:r>
            <a:endParaRPr lang="en-US" dirty="0">
              <a:solidFill>
                <a:srgbClr val="AE5D5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6D0AB5C-CE9F-1EEE-CE3E-CA1270D1E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Worn-out tires can be collected at a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store that sells tires or taken to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a recycling depot.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Registered Processors pick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up the old tires and take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them to their recycling facility.</a:t>
            </a:r>
            <a:endParaRPr lang="en-CA" sz="2600" kern="100" dirty="0">
              <a:ea typeface="Aptos" panose="020B0004020202020204" pitchFamily="34" charset="0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sz="2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sz="2600" dirty="0"/>
          </a:p>
          <a:p>
            <a:pPr marL="0" indent="0">
              <a:lnSpc>
                <a:spcPct val="100000"/>
              </a:lnSpc>
              <a:buNone/>
            </a:pPr>
            <a:endParaRPr lang="en-US" sz="2600" dirty="0"/>
          </a:p>
        </p:txBody>
      </p:sp>
      <p:pic>
        <p:nvPicPr>
          <p:cNvPr id="3" name="Picture 2" descr="A person holding a tire&#10;&#10;Description automatically generated">
            <a:extLst>
              <a:ext uri="{FF2B5EF4-FFF2-40B4-BE49-F238E27FC236}">
                <a16:creationId xmlns:a16="http://schemas.microsoft.com/office/drawing/2014/main" id="{C752C0C3-0CC4-3B2F-F310-D3AC23BE46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8" r="16648"/>
          <a:stretch/>
        </p:blipFill>
        <p:spPr>
          <a:xfrm>
            <a:off x="8052944" y="549465"/>
            <a:ext cx="3467456" cy="3467456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A pile of tires stacked together&#10;&#10;Description automatically generated">
            <a:extLst>
              <a:ext uri="{FF2B5EF4-FFF2-40B4-BE49-F238E27FC236}">
                <a16:creationId xmlns:a16="http://schemas.microsoft.com/office/drawing/2014/main" id="{807271A9-ED5D-33B9-3A86-91BD947235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806" t="22941" r="9020" b="7108"/>
          <a:stretch/>
        </p:blipFill>
        <p:spPr>
          <a:xfrm>
            <a:off x="5953337" y="2965229"/>
            <a:ext cx="3467456" cy="3467456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 descr="A cartoon character with a hat&#10;&#10;Description automatically generated">
            <a:extLst>
              <a:ext uri="{FF2B5EF4-FFF2-40B4-BE49-F238E27FC236}">
                <a16:creationId xmlns:a16="http://schemas.microsoft.com/office/drawing/2014/main" id="{C677FA85-E6DD-7299-0D5B-2636FBA14B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8690" y="2925237"/>
            <a:ext cx="3121572" cy="309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713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3C797-C78F-F9F6-26DC-7FFAE2B16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dobeStock_346600699">
            <a:hlinkClick r:id="" action="ppaction://media"/>
            <a:extLst>
              <a:ext uri="{FF2B5EF4-FFF2-40B4-BE49-F238E27FC236}">
                <a16:creationId xmlns:a16="http://schemas.microsoft.com/office/drawing/2014/main" id="{56692C7B-0CED-174D-D93C-BE4155D52A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848"/>
            <a:ext cx="13008304" cy="685984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90F7E2F-F94A-3DA7-01D0-DEFC2C5D8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rial"/>
                <a:cs typeface="Arial"/>
              </a:rPr>
              <a:t>What happens to the tires?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FE14367-4FEC-D304-2C3A-D3F085FB8E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10848800" cy="43513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>
                <a:solidFill>
                  <a:schemeClr val="bg1"/>
                </a:solidFill>
                <a:effectLst/>
                <a:ea typeface="Aptos" panose="020B0004020202020204" pitchFamily="34" charset="0"/>
              </a:rPr>
              <a:t>Tires are fed into a machine called a shredder </a:t>
            </a:r>
            <a:br>
              <a:rPr lang="en-CA" sz="2600" kern="100">
                <a:solidFill>
                  <a:schemeClr val="bg1"/>
                </a:solidFill>
                <a:effectLst/>
                <a:ea typeface="Aptos" panose="020B0004020202020204" pitchFamily="34" charset="0"/>
              </a:rPr>
            </a:br>
            <a:r>
              <a:rPr lang="en-CA" sz="2600" kern="100">
                <a:solidFill>
                  <a:schemeClr val="bg1"/>
                </a:solidFill>
                <a:effectLst/>
                <a:ea typeface="Aptos" panose="020B0004020202020204" pitchFamily="34" charset="0"/>
              </a:rPr>
              <a:t>to break them up.</a:t>
            </a:r>
            <a:endParaRPr lang="en-CA" sz="2600" kern="100" dirty="0">
              <a:solidFill>
                <a:schemeClr val="bg1"/>
              </a:solidFill>
              <a:effectLst/>
              <a:ea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77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E21C0-E0E6-D63A-578D-AE6E0C3D1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le of brown and black objects&#10;&#10;Description automatically generated with medium confidence">
            <a:extLst>
              <a:ext uri="{FF2B5EF4-FFF2-40B4-BE49-F238E27FC236}">
                <a16:creationId xmlns:a16="http://schemas.microsoft.com/office/drawing/2014/main" id="{999358A2-640D-555C-FCC1-B959DB621A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31" t="33593" r="17992" b="22593"/>
          <a:stretch/>
        </p:blipFill>
        <p:spPr>
          <a:xfrm>
            <a:off x="9446403" y="3348338"/>
            <a:ext cx="2745597" cy="2531682"/>
          </a:xfrm>
          <a:prstGeom prst="rect">
            <a:avLst/>
          </a:prstGeom>
        </p:spPr>
      </p:pic>
      <p:pic>
        <p:nvPicPr>
          <p:cNvPr id="8" name="Picture 7" descr="A close-up of pieces of a piece of fabric&#10;&#10;Description automatically generated">
            <a:extLst>
              <a:ext uri="{FF2B5EF4-FFF2-40B4-BE49-F238E27FC236}">
                <a16:creationId xmlns:a16="http://schemas.microsoft.com/office/drawing/2014/main" id="{703380BD-E942-F39E-FD8E-B247438F20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939" t="19816" r="13197" b="28539"/>
          <a:stretch/>
        </p:blipFill>
        <p:spPr>
          <a:xfrm>
            <a:off x="6224002" y="2069546"/>
            <a:ext cx="2540001" cy="2401292"/>
          </a:xfrm>
          <a:prstGeom prst="rect">
            <a:avLst/>
          </a:prstGeom>
        </p:spPr>
      </p:pic>
      <p:pic>
        <p:nvPicPr>
          <p:cNvPr id="10" name="Picture 9" descr="A close-up of dirt&#10;&#10;Description automatically generated">
            <a:extLst>
              <a:ext uri="{FF2B5EF4-FFF2-40B4-BE49-F238E27FC236}">
                <a16:creationId xmlns:a16="http://schemas.microsoft.com/office/drawing/2014/main" id="{9991274D-F3CD-D8EF-1D22-BF1F2C369D7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57" t="34074" r="17992" b="25700"/>
          <a:stretch/>
        </p:blipFill>
        <p:spPr>
          <a:xfrm>
            <a:off x="6753990" y="4470838"/>
            <a:ext cx="2844824" cy="2069544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5FA64AC-3294-E9DB-AF9A-A22CE3BC8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777303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AE5D57"/>
                </a:solidFill>
                <a:latin typeface="Arial"/>
                <a:cs typeface="Arial"/>
              </a:rPr>
              <a:t>What happens in a shredder?</a:t>
            </a:r>
            <a:endParaRPr lang="en-US" dirty="0">
              <a:solidFill>
                <a:srgbClr val="AE5D5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FC85A60-0C4B-06E5-F3A9-0369CA547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1957197"/>
            <a:ext cx="5983582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Tires are made up of rubber, steel,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and nylon. 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The blades of the shredder break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up the tires, and these materials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are separated. 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Magnets collect the steel and the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nylon fibres are vacuumed off the belt. </a:t>
            </a:r>
          </a:p>
        </p:txBody>
      </p:sp>
      <p:pic>
        <p:nvPicPr>
          <p:cNvPr id="5" name="Picture 4" descr="A pile of tires in a warehouse&#10;&#10;Description automatically generated">
            <a:extLst>
              <a:ext uri="{FF2B5EF4-FFF2-40B4-BE49-F238E27FC236}">
                <a16:creationId xmlns:a16="http://schemas.microsoft.com/office/drawing/2014/main" id="{F9320E15-8439-9E75-551C-9F1F549FB72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20" t="-9576" r="2680" b="9576"/>
          <a:stretch/>
        </p:blipFill>
        <p:spPr>
          <a:xfrm>
            <a:off x="8208902" y="-1424105"/>
            <a:ext cx="4694298" cy="4694298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2AB2D50-A386-33AD-D758-92812E240368}"/>
              </a:ext>
            </a:extLst>
          </p:cNvPr>
          <p:cNvSpPr/>
          <p:nvPr/>
        </p:nvSpPr>
        <p:spPr>
          <a:xfrm>
            <a:off x="6355726" y="2069547"/>
            <a:ext cx="1500733" cy="286682"/>
          </a:xfrm>
          <a:prstGeom prst="roundRect">
            <a:avLst/>
          </a:prstGeom>
          <a:solidFill>
            <a:srgbClr val="AE5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B91364-D31A-46B3-7DD1-0F28F8122239}"/>
              </a:ext>
            </a:extLst>
          </p:cNvPr>
          <p:cNvSpPr txBox="1"/>
          <p:nvPr/>
        </p:nvSpPr>
        <p:spPr>
          <a:xfrm>
            <a:off x="6367668" y="2069546"/>
            <a:ext cx="1488792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Shredded Tire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0A3C208-538A-EC26-6648-3A1446CD35CE}"/>
              </a:ext>
            </a:extLst>
          </p:cNvPr>
          <p:cNvSpPr/>
          <p:nvPr/>
        </p:nvSpPr>
        <p:spPr>
          <a:xfrm>
            <a:off x="6753990" y="4614180"/>
            <a:ext cx="1500733" cy="286682"/>
          </a:xfrm>
          <a:prstGeom prst="roundRect">
            <a:avLst/>
          </a:prstGeom>
          <a:solidFill>
            <a:srgbClr val="AE5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DFCD60-D6FE-005F-1948-DF0E4460A606}"/>
              </a:ext>
            </a:extLst>
          </p:cNvPr>
          <p:cNvSpPr txBox="1"/>
          <p:nvPr/>
        </p:nvSpPr>
        <p:spPr>
          <a:xfrm>
            <a:off x="6765932" y="4614179"/>
            <a:ext cx="1488792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Nylon Fibres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1F7A31B-FA50-A515-2A6F-01781A484028}"/>
              </a:ext>
            </a:extLst>
          </p:cNvPr>
          <p:cNvSpPr/>
          <p:nvPr/>
        </p:nvSpPr>
        <p:spPr>
          <a:xfrm>
            <a:off x="9473831" y="3545680"/>
            <a:ext cx="1500733" cy="286682"/>
          </a:xfrm>
          <a:prstGeom prst="roundRect">
            <a:avLst/>
          </a:prstGeom>
          <a:solidFill>
            <a:srgbClr val="AE5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C01A48-5CBF-13D0-03FD-89F51B2E46CF}"/>
              </a:ext>
            </a:extLst>
          </p:cNvPr>
          <p:cNvSpPr txBox="1"/>
          <p:nvPr/>
        </p:nvSpPr>
        <p:spPr>
          <a:xfrm>
            <a:off x="9485773" y="3545679"/>
            <a:ext cx="1488792" cy="28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1200" b="1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</a:rPr>
              <a:t>Steel</a:t>
            </a:r>
            <a:endParaRPr lang="en-CA" sz="1200" b="1" kern="100" dirty="0">
              <a:solidFill>
                <a:schemeClr val="bg1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600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few pieces of rubber&#10;&#10;Description automatically generated">
            <a:extLst>
              <a:ext uri="{FF2B5EF4-FFF2-40B4-BE49-F238E27FC236}">
                <a16:creationId xmlns:a16="http://schemas.microsoft.com/office/drawing/2014/main" id="{7D2A3936-6745-A377-A5D5-432F974BD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662" y="0"/>
            <a:ext cx="4512338" cy="3184634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539F9B2-B410-0292-68EA-98202CD9D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AE5D57"/>
                </a:solidFill>
                <a:latin typeface="Arial"/>
                <a:cs typeface="Arial"/>
              </a:rPr>
              <a:t>What happens to the rubber?</a:t>
            </a:r>
            <a:endParaRPr lang="en-US" dirty="0">
              <a:solidFill>
                <a:srgbClr val="AE5D5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C8AB7-D9ED-CD45-9901-47B6D4C80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018812" cy="475022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The rubber can be shredded into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various sizes depending on the use. 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Large pieces can be used in what is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called Tire-Derived Aggregate (TDA).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This type of material can be used for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drainage in select applications.</a:t>
            </a:r>
          </a:p>
        </p:txBody>
      </p:sp>
      <p:pic>
        <p:nvPicPr>
          <p:cNvPr id="8" name="Picture 7" descr="A construction site with several vehicles&#10;&#10;Description automatically generated">
            <a:extLst>
              <a:ext uri="{FF2B5EF4-FFF2-40B4-BE49-F238E27FC236}">
                <a16:creationId xmlns:a16="http://schemas.microsoft.com/office/drawing/2014/main" id="{7B8C701D-3C81-364D-72C0-C0D6F46BC36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0896" y="2631859"/>
            <a:ext cx="2451538" cy="2451538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F0F0EB-84C7-B209-B79C-AED4323BC3F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3398" y="2203167"/>
            <a:ext cx="3845780" cy="380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31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B7DBA-EFF7-DB26-713A-01E58316E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black square object with small black specks&#10;&#10;Description automatically generated">
            <a:extLst>
              <a:ext uri="{FF2B5EF4-FFF2-40B4-BE49-F238E27FC236}">
                <a16:creationId xmlns:a16="http://schemas.microsoft.com/office/drawing/2014/main" id="{D212AD49-D2C3-4A4D-5EBF-02F2E7D74B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452" b="6126"/>
          <a:stretch/>
        </p:blipFill>
        <p:spPr>
          <a:xfrm>
            <a:off x="6082822" y="4562643"/>
            <a:ext cx="2259291" cy="1867847"/>
          </a:xfrm>
          <a:prstGeom prst="rect">
            <a:avLst/>
          </a:prstGeom>
        </p:spPr>
      </p:pic>
      <p:pic>
        <p:nvPicPr>
          <p:cNvPr id="5" name="Picture 4" descr="A close-up of a black piece of wood&#10;&#10;Description automatically generated">
            <a:extLst>
              <a:ext uri="{FF2B5EF4-FFF2-40B4-BE49-F238E27FC236}">
                <a16:creationId xmlns:a16="http://schemas.microsoft.com/office/drawing/2014/main" id="{3A3921CE-19DF-F3D1-836F-78481B47A8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86" t="29362" r="14185" b="17593"/>
          <a:stretch/>
        </p:blipFill>
        <p:spPr>
          <a:xfrm>
            <a:off x="864765" y="4412129"/>
            <a:ext cx="2163196" cy="2018361"/>
          </a:xfrm>
          <a:prstGeom prst="rect">
            <a:avLst/>
          </a:prstGeom>
        </p:spPr>
      </p:pic>
      <p:pic>
        <p:nvPicPr>
          <p:cNvPr id="9" name="Picture 8" descr="A pile of black rocks&#10;&#10;Description automatically generated">
            <a:extLst>
              <a:ext uri="{FF2B5EF4-FFF2-40B4-BE49-F238E27FC236}">
                <a16:creationId xmlns:a16="http://schemas.microsoft.com/office/drawing/2014/main" id="{4580AC0E-A9C4-2DAF-CF9C-F6E571D81F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28" t="25371" r="5677" b="17778"/>
          <a:stretch/>
        </p:blipFill>
        <p:spPr>
          <a:xfrm>
            <a:off x="3176300" y="4276519"/>
            <a:ext cx="2919700" cy="264847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EB85319-18F7-A28B-4F69-C1FFD3EB9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00" y="833755"/>
            <a:ext cx="10848800" cy="1179894"/>
          </a:xfrm>
        </p:spPr>
        <p:txBody>
          <a:bodyPr/>
          <a:lstStyle/>
          <a:p>
            <a:r>
              <a:rPr lang="en-US" dirty="0">
                <a:solidFill>
                  <a:srgbClr val="AE5D57"/>
                </a:solidFill>
                <a:latin typeface="Arial"/>
                <a:cs typeface="Arial"/>
              </a:rPr>
              <a:t>What happens to the rubber?</a:t>
            </a:r>
            <a:endParaRPr lang="en-US" dirty="0">
              <a:solidFill>
                <a:srgbClr val="AE5D5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C443C8A-684A-2082-E880-FD2A1184EA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00" y="2013649"/>
            <a:ext cx="10018812" cy="475022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Shredding it further, you can get a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rubber mulch that can be used in planters.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CA" sz="2600" kern="100" dirty="0">
                <a:effectLst/>
                <a:ea typeface="Aptos" panose="020B0004020202020204" pitchFamily="34" charset="0"/>
              </a:rPr>
              <a:t>You can shred the material further to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create rubber surfaces. You might </a:t>
            </a:r>
            <a:br>
              <a:rPr lang="en-CA" sz="2600" kern="100" dirty="0">
                <a:effectLst/>
                <a:ea typeface="Aptos" panose="020B0004020202020204" pitchFamily="34" charset="0"/>
              </a:rPr>
            </a:br>
            <a:r>
              <a:rPr lang="en-CA" sz="2600" kern="100" dirty="0">
                <a:effectLst/>
                <a:ea typeface="Aptos" panose="020B0004020202020204" pitchFamily="34" charset="0"/>
              </a:rPr>
              <a:t>have seen this in playgrounds or parks. </a:t>
            </a:r>
          </a:p>
        </p:txBody>
      </p:sp>
      <p:pic>
        <p:nvPicPr>
          <p:cNvPr id="6" name="Picture 5" descr="A playground with rocks and a large machine&#10;&#10;Description automatically generated with medium confidence">
            <a:extLst>
              <a:ext uri="{FF2B5EF4-FFF2-40B4-BE49-F238E27FC236}">
                <a16:creationId xmlns:a16="http://schemas.microsoft.com/office/drawing/2014/main" id="{7776D96B-A342-58E2-0781-27CA624CF1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323" t="9016" r="18743" b="11073"/>
          <a:stretch/>
        </p:blipFill>
        <p:spPr>
          <a:xfrm>
            <a:off x="8573239" y="198067"/>
            <a:ext cx="3362155" cy="3362155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group of flowers in a garden&#10;&#10;Description automatically generated">
            <a:extLst>
              <a:ext uri="{FF2B5EF4-FFF2-40B4-BE49-F238E27FC236}">
                <a16:creationId xmlns:a16="http://schemas.microsoft.com/office/drawing/2014/main" id="{5E1C5434-557D-B9D2-5F89-86F6C041CD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00" r="12500"/>
          <a:stretch/>
        </p:blipFill>
        <p:spPr>
          <a:xfrm>
            <a:off x="8342113" y="2662090"/>
            <a:ext cx="3362155" cy="3362155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202732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ARMA AGM">
      <a:dk1>
        <a:srgbClr val="212121"/>
      </a:dk1>
      <a:lt1>
        <a:srgbClr val="FFFFFF"/>
      </a:lt1>
      <a:dk2>
        <a:srgbClr val="44546A"/>
      </a:dk2>
      <a:lt2>
        <a:srgbClr val="E7E6E6"/>
      </a:lt2>
      <a:accent1>
        <a:srgbClr val="009290"/>
      </a:accent1>
      <a:accent2>
        <a:srgbClr val="EE7623"/>
      </a:accent2>
      <a:accent3>
        <a:srgbClr val="0093C9"/>
      </a:accent3>
      <a:accent4>
        <a:srgbClr val="7564A0"/>
      </a:accent4>
      <a:accent5>
        <a:srgbClr val="AE5D57"/>
      </a:accent5>
      <a:accent6>
        <a:srgbClr val="B09700"/>
      </a:accent6>
      <a:hlink>
        <a:srgbClr val="009290"/>
      </a:hlink>
      <a:folHlink>
        <a:srgbClr val="EC7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7DC8F369F38144ADED2F76F0E7C99A" ma:contentTypeVersion="6" ma:contentTypeDescription="Create a new document." ma:contentTypeScope="" ma:versionID="113a6e3e951fc8930cd8920ee9f3a9ca">
  <xsd:schema xmlns:xsd="http://www.w3.org/2001/XMLSchema" xmlns:xs="http://www.w3.org/2001/XMLSchema" xmlns:p="http://schemas.microsoft.com/office/2006/metadata/properties" xmlns:ns2="e360d507-05f6-40bf-9b65-2c7f43894dae" xmlns:ns3="3a433e76-c7d8-40de-a6f7-738e30660463" targetNamespace="http://schemas.microsoft.com/office/2006/metadata/properties" ma:root="true" ma:fieldsID="bef61aaebd721b445fe7c8ef90b23b18" ns2:_="" ns3:_="">
    <xsd:import namespace="e360d507-05f6-40bf-9b65-2c7f43894dae"/>
    <xsd:import namespace="3a433e76-c7d8-40de-a6f7-738e306604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0d507-05f6-40bf-9b65-2c7f43894d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433e76-c7d8-40de-a6f7-738e3066046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a433e76-c7d8-40de-a6f7-738e30660463">
      <UserInfo>
        <DisplayName>Chantal Lowe</DisplayName>
        <AccountId>26</AccountId>
        <AccountType/>
      </UserInfo>
      <UserInfo>
        <DisplayName>Gabrielle Betts</DisplayName>
        <AccountId>20</AccountId>
        <AccountType/>
      </UserInfo>
      <UserInfo>
        <DisplayName>Che-Wei Chung</DisplayName>
        <AccountId>28</AccountId>
        <AccountType/>
      </UserInfo>
      <UserInfo>
        <DisplayName>Ed Gugenheimer</DisplayName>
        <AccountId>24</AccountId>
        <AccountType/>
      </UserInfo>
      <UserInfo>
        <DisplayName>Lee Heidecker</DisplayName>
        <AccountId>36</AccountId>
        <AccountType/>
      </UserInfo>
      <UserInfo>
        <DisplayName>Victor Dong</DisplayName>
        <AccountId>13</AccountId>
        <AccountType/>
      </UserInfo>
      <UserInfo>
        <DisplayName>Gavin Sidhu</DisplayName>
        <AccountId>111</AccountId>
        <AccountType/>
      </UserInfo>
      <UserInfo>
        <DisplayName>Carrie Savage</DisplayName>
        <AccountId>96</AccountId>
        <AccountType/>
      </UserInfo>
      <UserInfo>
        <DisplayName>Shannon Castle</DisplayName>
        <AccountId>124</AccountId>
        <AccountType/>
      </UserInfo>
      <UserInfo>
        <DisplayName>Scott Channon</DisplayName>
        <AccountId>15</AccountId>
        <AccountType/>
      </UserInfo>
      <UserInfo>
        <DisplayName>Cathy Kiss</DisplayName>
        <AccountId>62</AccountId>
        <AccountType/>
      </UserInfo>
      <UserInfo>
        <DisplayName>Heather Shewchuk</DisplayName>
        <AccountId>38</AccountId>
        <AccountType/>
      </UserInfo>
      <UserInfo>
        <DisplayName>Monique Coon</DisplayName>
        <AccountId>130</AccountId>
        <AccountType/>
      </UserInfo>
      <UserInfo>
        <DisplayName>Kerri Schabert</DisplayName>
        <AccountId>132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D98F38-1480-434D-9F3E-42EA40FD9079}">
  <ds:schemaRefs>
    <ds:schemaRef ds:uri="3a433e76-c7d8-40de-a6f7-738e30660463"/>
    <ds:schemaRef ds:uri="e360d507-05f6-40bf-9b65-2c7f43894da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C570B8D-3B03-4627-A862-870676751352}">
  <ds:schemaRefs>
    <ds:schemaRef ds:uri="3a433e76-c7d8-40de-a6f7-738e30660463"/>
    <ds:schemaRef ds:uri="e360d507-05f6-40bf-9b65-2c7f43894da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E87312-C15D-4F57-A647-317EA8952D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1107</TotalTime>
  <Words>441</Words>
  <Application>Microsoft Macintosh PowerPoint</Application>
  <PresentationFormat>Widescreen</PresentationFormat>
  <Paragraphs>52</Paragraphs>
  <Slides>11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Aptos</vt:lpstr>
      <vt:lpstr>Arial</vt:lpstr>
      <vt:lpstr>1_Office Theme</vt:lpstr>
      <vt:lpstr>PowerPoint Presentation</vt:lpstr>
      <vt:lpstr>When did tire recycling start  in Alberta?</vt:lpstr>
      <vt:lpstr>PowerPoint Presentation</vt:lpstr>
      <vt:lpstr>What is a stewardship program?</vt:lpstr>
      <vt:lpstr>What do I do with old tires?</vt:lpstr>
      <vt:lpstr>What happens to the tires?</vt:lpstr>
      <vt:lpstr>What happens in a shredder?</vt:lpstr>
      <vt:lpstr>What happens to the rubber?</vt:lpstr>
      <vt:lpstr>What happens to the rubber?</vt:lpstr>
      <vt:lpstr>What happens to the rubber?</vt:lpstr>
      <vt:lpstr>How are we doing?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Kayla Doody</dc:creator>
  <cp:lastModifiedBy>Scott Channon</cp:lastModifiedBy>
  <cp:revision>89</cp:revision>
  <dcterms:created xsi:type="dcterms:W3CDTF">2024-02-26T22:20:52Z</dcterms:created>
  <dcterms:modified xsi:type="dcterms:W3CDTF">2025-02-18T16:09:57Z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0x010100AF7DC8F369F38144ADED2F76F0E7C99A</vt:lpwstr>
  </property>
</Properties>
</file>