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4"/>
  </p:sldMasterIdLst>
  <p:notesMasterIdLst>
    <p:notesMasterId r:id="rId15"/>
  </p:notesMasterIdLst>
  <p:sldIdLst>
    <p:sldId id="1503" r:id="rId5"/>
    <p:sldId id="9421" r:id="rId6"/>
    <p:sldId id="9405" r:id="rId7"/>
    <p:sldId id="9406" r:id="rId8"/>
    <p:sldId id="9409" r:id="rId9"/>
    <p:sldId id="9415" r:id="rId10"/>
    <p:sldId id="9417" r:id="rId11"/>
    <p:sldId id="9422" r:id="rId12"/>
    <p:sldId id="9423" r:id="rId13"/>
    <p:sldId id="942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C8F90B-934B-4C72-2562-FE86E38CD02C}" name="Shannon Castle" initials="SC" userId="S::scastle@albertarecycling.ca::11bbc498-ef74-4372-92ad-30a30ff9c29a" providerId="AD"/>
  <p188:author id="{7F13253C-8353-BC26-9BA6-DB9418D006C5}" name="Lee Heidecker" initials="LH" userId="S::lheidecker@albertarecycling.ca::c7ab7157-1012-4ddc-98bc-209f43b59e72" providerId="AD"/>
  <p188:author id="{5A4A7040-1E96-87D4-B4CF-676C6BC24BFC}" name="Victor Dong" initials="VD" userId="S::VDong@albertarecycling.ca::cc54e162-0a1b-4db9-8f04-b091f52e3b9e" providerId="AD"/>
  <p188:author id="{01763B4C-352C-7EDE-029F-2559FB41C7EA}" name="Che-Wei Chung" initials="CC" userId="S::CChung@albertarecycling.ca::57f7ff12-f72a-4a02-926b-0d9c7a04a3e1" providerId="AD"/>
  <p188:author id="{EFB0A965-0EBA-1AC3-D566-FA8CB8F1BF1B}" name="Gavin Sidhu" initials="GS" userId="S::GSidhu@albertarecycling.ca::9bfd4a64-442a-4fc9-932b-5fc3e43338aa" providerId="AD"/>
  <p188:author id="{8743196E-2CD6-FA5C-25B4-D3B17BA78652}" name="Scott Channon" initials="SC" userId="S::SChannon@albertarecycling.ca::812d699d-9738-409a-a699-9ee60d52069e" providerId="AD"/>
  <p188:author id="{59EC1F84-49BC-F969-073C-0E6AD6C16B6F}" name="Scott Channon" initials="SC" userId="S::schannon@albertarecycling.ca::812d699d-9738-409a-a699-9ee60d52069e" providerId="AD"/>
  <p188:author id="{3D0322AB-B15E-FBC7-06D0-5F2F9D231972}" name="Gavin Sidhu" initials="GS" userId="S::gsidhu@albertarecycling.ca::9bfd4a64-442a-4fc9-932b-5fc3e43338aa" providerId="AD"/>
  <p188:author id="{952DB6BA-02D0-44B8-A03E-C6B16BCC771A}" name="Kayla Doody" initials="KD" userId="S::kayla.doody@cdnstrategygroup.com::b4c6d9a6-6148-4405-877c-7f7077f65329" providerId="AD"/>
  <p188:author id="{133A3FE2-9105-B368-C77A-AEDEC54836BC}" name="Lee Heidecker" initials="LH" userId="S::lheidecker_albertarecycling.ca#ext#@abgov.onmicrosoft.com::70553186-c191-472e-8357-70415a3b571e" providerId="AD"/>
  <p188:author id="{B118E1F3-4B3C-DFCD-C42A-19784BB75217}" name="Gabrielle Betts" initials="GB" userId="S::gbetts@albertarecycling.ca::48a84b0d-eca1-4bde-afa7-388f98e6f4f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9700"/>
    <a:srgbClr val="AE5D57"/>
    <a:srgbClr val="7564A0"/>
    <a:srgbClr val="0093C9"/>
    <a:srgbClr val="005293"/>
    <a:srgbClr val="009391"/>
    <a:srgbClr val="D9732D"/>
    <a:srgbClr val="339966"/>
    <a:srgbClr val="EE76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AB925D-4E16-3A2F-89A3-160841F602E8}" v="1" dt="2024-05-04T01:01:13.694"/>
    <p1510:client id="{76903887-50E1-1BF5-D158-6A6B4F0594B3}" v="238" dt="2024-05-03T22:47:45.923"/>
    <p1510:client id="{CD3868BF-D99D-98D8-779C-86392CF3615D}" v="332" dt="2024-05-03T14:35:41.646"/>
    <p1510:client id="{FB494081-A110-854B-C2F2-1CB7DA7DC9AF}" v="6" dt="2024-05-02T17:50:02.9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65"/>
    <p:restoredTop sz="80952"/>
  </p:normalViewPr>
  <p:slideViewPr>
    <p:cSldViewPr snapToGrid="0">
      <p:cViewPr varScale="1">
        <p:scale>
          <a:sx n="102" d="100"/>
          <a:sy n="102" d="100"/>
        </p:scale>
        <p:origin x="16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CEE3C-7D94-C742-BAB3-F377A32FA8C4}" type="datetimeFigureOut">
              <a:rPr lang="en-US" smtClean="0"/>
              <a:t>2/18/25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E6860-A56A-0948-9247-4A559F263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044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C9C726-E246-4D40-9085-85D9DEEB43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14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6F013-4666-3114-5329-5CB1CF420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F23998-FF70-E4A5-4E02-DBD24AB5F0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D3D9CE-E8AC-58E2-E56D-9E346147E5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A3CA4-40F0-8AF2-1F43-13672FE980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72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697D1-19F6-AAA4-B219-1E47B6F85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ACCD98-2DF4-DA03-95A5-BA9EEFAEE2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A475EE-E63F-6372-FBC6-16CC5963C8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1C702E-4BD2-B631-3846-C57DA10595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683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39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687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969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47991-E39B-59C4-D3E0-A072F2E63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CFDD18-297B-8970-4CE3-41D5F97765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1065CF-4DDA-9588-1098-A2421661B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E66A8-1732-EC16-8C88-F53281E673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786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01D1B-0437-0963-F703-C4443939D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C51286-F0A4-D13B-378A-EE6A9D771B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DEE98D-8591-A32C-2314-536208153B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034C68-3E24-297A-9F77-7A282FA04A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171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3319D-6728-FA9E-7A19-322A0897A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1E6352-9A5C-ACFE-A6BA-03719A89B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1F804A-278F-CB74-C539-BC2265421A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47EEAB-5D5F-9464-0108-677019F7D8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185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17927-9B0C-A6FE-E464-A192D37B4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F7F007-E8FA-827A-3911-1D13A652C0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BFB3ED-B0D8-95DB-9659-939236EB22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970D44-E99A-0F5A-F1CA-5835F8743B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981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444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Green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2F08B52-3192-AF42-9AF5-9135025182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9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Slide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AD8D51EC-ADAE-A2A9-31E5-365D6B8063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64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BKG_No Footer_Green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5156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9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1600" y="154529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1380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Orange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33CBDBC1-2E10-614D-C7D5-5011B4CE64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AABFB97-1E9D-0026-5720-E4A2E6B371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0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No Footer_Orange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5156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920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c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C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E9369120-E39D-BA6A-89F1-F07FF3813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41707B-ED09-F56B-4988-09DC118978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23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int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7564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CFBCA11-4377-8219-4566-2DDB0B451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5E94D-FE33-5BF6-0CE4-1BF7A0F7D8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70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res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AE5D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F544AAB-24E1-1DBE-31A3-F4777E49EA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657235-1A45-09E7-BE4A-9C12EB070F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937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il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B097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E30BB2C-99F8-204E-80B7-856643C959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4A3012-EB49-2594-CFB9-8BF253FAF8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225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A0E970-E061-B747-83DE-ECB6A7D0B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B1C364-44D0-F64C-9335-522B453EEE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2A31A-52C2-FE49-94DF-27F640CD90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6BC4C-96AE-3946-A294-EC0FB3ACD60A}" type="datetimeFigureOut">
              <a:rPr lang="en-US" smtClean="0"/>
              <a:t>2/18/25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F91CD-9988-664B-8A80-C2BFB67C0F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BBAD5-92F2-374C-A6BD-C4EBF0449E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73128-1299-5141-9B29-295377A05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0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71" r:id="rId4"/>
    <p:sldLayoutId id="2147483672" r:id="rId5"/>
    <p:sldLayoutId id="2147483676" r:id="rId6"/>
    <p:sldLayoutId id="2147483681" r:id="rId7"/>
    <p:sldLayoutId id="2147483685" r:id="rId8"/>
    <p:sldLayoutId id="214748368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artoon character with a face and hands&#10;&#10;Description automatically generated">
            <a:extLst>
              <a:ext uri="{FF2B5EF4-FFF2-40B4-BE49-F238E27FC236}">
                <a16:creationId xmlns:a16="http://schemas.microsoft.com/office/drawing/2014/main" id="{F5F398D3-8EEF-04EC-96DA-A14958CE76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AF8DA6F4-5438-5196-DB47-3762A051E150}"/>
              </a:ext>
            </a:extLst>
          </p:cNvPr>
          <p:cNvSpPr txBox="1">
            <a:spLocks/>
          </p:cNvSpPr>
          <p:nvPr/>
        </p:nvSpPr>
        <p:spPr>
          <a:xfrm>
            <a:off x="1162488" y="1587812"/>
            <a:ext cx="10848800" cy="11798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Let’s learn about </a:t>
            </a:r>
            <a:br>
              <a:rPr lang="en-US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Used Oil Materials</a:t>
            </a:r>
            <a:br>
              <a:rPr lang="en-US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Recycling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D6D176-1194-5954-991E-D688F72F7319}"/>
              </a:ext>
            </a:extLst>
          </p:cNvPr>
          <p:cNvSpPr txBox="1"/>
          <p:nvPr/>
        </p:nvSpPr>
        <p:spPr>
          <a:xfrm>
            <a:off x="1187888" y="5999202"/>
            <a:ext cx="10887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1.0 - 01/2025</a:t>
            </a:r>
            <a:endParaRPr lang="en-CA" sz="12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285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26B08-B8E5-4B80-63E7-F748047FB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drop of water standing in a row of cars&#10;&#10;Description automatically generated">
            <a:extLst>
              <a:ext uri="{FF2B5EF4-FFF2-40B4-BE49-F238E27FC236}">
                <a16:creationId xmlns:a16="http://schemas.microsoft.com/office/drawing/2014/main" id="{6430AE59-92F6-093D-E08D-BCC797B946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1501" y="0"/>
            <a:ext cx="8220500" cy="564776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E4116AF-1A14-7E82-04D2-3C3F13F93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How are we doing?</a:t>
            </a:r>
            <a:endParaRPr lang="en-US" dirty="0">
              <a:solidFill>
                <a:srgbClr val="B097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12E1B1-8345-D36C-3BD4-AFE7EAFCFDD5}"/>
              </a:ext>
            </a:extLst>
          </p:cNvPr>
          <p:cNvSpPr txBox="1"/>
          <p:nvPr/>
        </p:nvSpPr>
        <p:spPr>
          <a:xfrm>
            <a:off x="671600" y="1765095"/>
            <a:ext cx="5018517" cy="319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0"/>
              </a:lnSpc>
            </a:pPr>
            <a:r>
              <a:rPr lang="en-US" sz="8000" b="1" dirty="0">
                <a:solidFill>
                  <a:srgbClr val="B09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2.3 </a:t>
            </a:r>
            <a:r>
              <a:rPr lang="en-US" sz="4800" b="1" dirty="0">
                <a:solidFill>
                  <a:srgbClr val="B09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3840"/>
              </a:lnSpc>
            </a:pPr>
            <a:r>
              <a:rPr lang="en-US" sz="4200" b="1" dirty="0">
                <a:solidFill>
                  <a:srgbClr val="B09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BILLION LITRES OF USED OIL</a:t>
            </a:r>
          </a:p>
          <a:p>
            <a:pPr>
              <a:lnSpc>
                <a:spcPts val="3840"/>
              </a:lnSpc>
            </a:pPr>
            <a:r>
              <a:rPr lang="en-US" sz="4200" b="1" dirty="0">
                <a:solidFill>
                  <a:srgbClr val="B09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RECYCLED</a:t>
            </a:r>
          </a:p>
          <a:p>
            <a:pPr>
              <a:lnSpc>
                <a:spcPts val="3840"/>
              </a:lnSpc>
            </a:pPr>
            <a:r>
              <a:rPr lang="en-US" sz="4200" dirty="0">
                <a:solidFill>
                  <a:srgbClr val="B09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 1997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75BC573-0C53-2AA9-DF02-A60BC6285318}"/>
              </a:ext>
            </a:extLst>
          </p:cNvPr>
          <p:cNvSpPr/>
          <p:nvPr/>
        </p:nvSpPr>
        <p:spPr>
          <a:xfrm>
            <a:off x="550577" y="4934948"/>
            <a:ext cx="4116426" cy="1092784"/>
          </a:xfrm>
          <a:prstGeom prst="roundRect">
            <a:avLst/>
          </a:prstGeom>
          <a:solidFill>
            <a:srgbClr val="B0970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528582F-32C6-5CB4-A43C-8ED4BE511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4960983"/>
            <a:ext cx="6536871" cy="137603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  <a:t>That’s enough for over </a:t>
            </a:r>
            <a:b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  <a:t>489,361,000 vehicles.</a:t>
            </a:r>
            <a:endParaRPr lang="en-CA" sz="2600" kern="100" dirty="0">
              <a:solidFill>
                <a:schemeClr val="bg1"/>
              </a:solidFill>
              <a:effectLst/>
              <a:ea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42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F2CA7-CC5B-61F0-6A1E-B696277B6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everal different types of oil filters&#10;&#10;Description automatically generated">
            <a:extLst>
              <a:ext uri="{FF2B5EF4-FFF2-40B4-BE49-F238E27FC236}">
                <a16:creationId xmlns:a16="http://schemas.microsoft.com/office/drawing/2014/main" id="{1E683FF8-8397-EB3B-5364-FE6AA5F761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0432" y="247841"/>
            <a:ext cx="7772400" cy="58293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931AB20-A16D-748A-FD77-033212810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What are used oil materials?</a:t>
            </a:r>
            <a:endParaRPr lang="en-US" dirty="0">
              <a:solidFill>
                <a:srgbClr val="B097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F37AED8-D3FC-6BDF-B798-F07F2F076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848800" cy="26091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Used oil materials include:</a:t>
            </a:r>
          </a:p>
          <a:p>
            <a:r>
              <a:rPr lang="en-US" sz="2600" dirty="0"/>
              <a:t>Used lubricating oil (motor oil)</a:t>
            </a:r>
          </a:p>
          <a:p>
            <a:r>
              <a:rPr lang="en-US" sz="2600" dirty="0"/>
              <a:t>Oil Filters</a:t>
            </a:r>
          </a:p>
          <a:p>
            <a:r>
              <a:rPr lang="en-US" sz="2600" dirty="0"/>
              <a:t>Containers </a:t>
            </a:r>
          </a:p>
        </p:txBody>
      </p:sp>
    </p:spTree>
    <p:extLst>
      <p:ext uri="{BB962C8B-B14F-4D97-AF65-F5344CB8AC3E}">
        <p14:creationId xmlns:p14="http://schemas.microsoft.com/office/powerpoint/2010/main" val="2889094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When did used oil materials </a:t>
            </a:r>
            <a:br>
              <a:rPr lang="en-US" dirty="0">
                <a:solidFill>
                  <a:srgbClr val="B097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recycling start in Alberta?</a:t>
            </a:r>
            <a:endParaRPr lang="en-US" dirty="0">
              <a:solidFill>
                <a:srgbClr val="B097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848800" cy="12982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Alberta’s used oil materials program </a:t>
            </a:r>
            <a:br>
              <a:rPr lang="en-US" sz="2600" dirty="0"/>
            </a:br>
            <a:r>
              <a:rPr lang="en-US" sz="2600" dirty="0"/>
              <a:t>started in 1997.</a:t>
            </a:r>
          </a:p>
        </p:txBody>
      </p:sp>
      <p:pic>
        <p:nvPicPr>
          <p:cNvPr id="10" name="Picture 9" descr="A white container with a yellow liquid flowing&#10;&#10;Description automatically generated">
            <a:extLst>
              <a:ext uri="{FF2B5EF4-FFF2-40B4-BE49-F238E27FC236}">
                <a16:creationId xmlns:a16="http://schemas.microsoft.com/office/drawing/2014/main" id="{3E5FC4A8-883B-1A1E-9690-53E2BCA812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7509" y="0"/>
            <a:ext cx="58601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13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3">
            <a:extLst>
              <a:ext uri="{FF2B5EF4-FFF2-40B4-BE49-F238E27FC236}">
                <a16:creationId xmlns:a16="http://schemas.microsoft.com/office/drawing/2014/main" id="{FD5E1933-1E64-5C53-A205-4147680DBAC5}"/>
              </a:ext>
            </a:extLst>
          </p:cNvPr>
          <p:cNvSpPr txBox="1">
            <a:spLocks/>
          </p:cNvSpPr>
          <p:nvPr/>
        </p:nvSpPr>
        <p:spPr>
          <a:xfrm>
            <a:off x="671600" y="641193"/>
            <a:ext cx="10848800" cy="1179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spc="-150">
                <a:solidFill>
                  <a:srgbClr val="00939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Why recycle </a:t>
            </a:r>
            <a:br>
              <a:rPr lang="en-US" dirty="0">
                <a:solidFill>
                  <a:srgbClr val="B097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used oil materials?</a:t>
            </a:r>
            <a:endParaRPr lang="en-US" dirty="0">
              <a:solidFill>
                <a:srgbClr val="B09700"/>
              </a:solidFill>
            </a:endParaRP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8C1E6E50-143C-C75F-5E8B-53644C6BCCAC}"/>
              </a:ext>
            </a:extLst>
          </p:cNvPr>
          <p:cNvSpPr txBox="1">
            <a:spLocks/>
          </p:cNvSpPr>
          <p:nvPr/>
        </p:nvSpPr>
        <p:spPr>
          <a:xfrm>
            <a:off x="671600" y="1821087"/>
            <a:ext cx="10848800" cy="40105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a typeface="Aptos" panose="020B0004020202020204" pitchFamily="34" charset="0"/>
              </a:rPr>
              <a:t>Used oil, filters, or containers</a:t>
            </a:r>
            <a:r>
              <a:rPr lang="en-CA" sz="2600" kern="100" dirty="0">
                <a:effectLst/>
                <a:ea typeface="Aptos" panose="020B0004020202020204" pitchFamily="34" charset="0"/>
              </a:rPr>
              <a:t> should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never put in the garbage.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Oil substances and materials can </a:t>
            </a:r>
            <a:b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cause significant damage to the </a:t>
            </a:r>
            <a:b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land and water</a:t>
            </a: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, an be hazardous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a typeface="Aptos" panose="020B0004020202020204" pitchFamily="34" charset="0"/>
              </a:rPr>
              <a:t>to </a:t>
            </a: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wildlife.</a:t>
            </a:r>
            <a:r>
              <a:rPr lang="en-CA" sz="2600" kern="100" dirty="0">
                <a:solidFill>
                  <a:srgbClr val="333333"/>
                </a:solidFill>
                <a:ea typeface="Aptos" panose="020B0004020202020204" pitchFamily="34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CA" sz="2600" kern="100" dirty="0">
                <a:solidFill>
                  <a:srgbClr val="333333"/>
                </a:solidFill>
                <a:ea typeface="Aptos" panose="020B0004020202020204" pitchFamily="34" charset="0"/>
              </a:rPr>
              <a:t>Filters and containers can oil </a:t>
            </a:r>
            <a:br>
              <a:rPr lang="en-CA" sz="2600" kern="100" dirty="0">
                <a:solidFill>
                  <a:srgbClr val="333333"/>
                </a:solidFill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a typeface="Aptos" panose="020B0004020202020204" pitchFamily="34" charset="0"/>
              </a:rPr>
              <a:t>residual oil even if they seem empty.</a:t>
            </a:r>
            <a:endParaRPr lang="en-CA" sz="2600" dirty="0">
              <a:solidFill>
                <a:srgbClr val="333333"/>
              </a:solidFill>
              <a:effectLst/>
              <a:ea typeface="Aptos" panose="020B0004020202020204" pitchFamily="34" charset="0"/>
            </a:endParaRPr>
          </a:p>
        </p:txBody>
      </p:sp>
      <p:pic>
        <p:nvPicPr>
          <p:cNvPr id="3" name="Picture 2" descr="Oil spill on the ground&#10;&#10;Description automatically generated">
            <a:extLst>
              <a:ext uri="{FF2B5EF4-FFF2-40B4-BE49-F238E27FC236}">
                <a16:creationId xmlns:a16="http://schemas.microsoft.com/office/drawing/2014/main" id="{8A16271C-D45C-ECF6-E257-FA8B132446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91" t="-56026" r="-46516" b="-56009"/>
          <a:stretch/>
        </p:blipFill>
        <p:spPr>
          <a:xfrm>
            <a:off x="6613595" y="-3842795"/>
            <a:ext cx="14543590" cy="145435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73194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drop of water&#10;&#10;Description automatically generated">
            <a:extLst>
              <a:ext uri="{FF2B5EF4-FFF2-40B4-BE49-F238E27FC236}">
                <a16:creationId xmlns:a16="http://schemas.microsoft.com/office/drawing/2014/main" id="{DF9CD4BE-2F11-332E-1A6D-BE2D101A33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1167" y="914875"/>
            <a:ext cx="5007563" cy="53936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What is a stewardship program?</a:t>
            </a:r>
            <a:endParaRPr lang="en-US" dirty="0">
              <a:solidFill>
                <a:srgbClr val="B097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When someone purchases oil or oil filters,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they pay a small environmental fee. </a:t>
            </a:r>
            <a:endParaRPr lang="en-CA" sz="2600" kern="100" dirty="0">
              <a:ea typeface="Aptos" panose="020B00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The money from the environmental fee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pays for the recycling of the oil materials.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8" name="Picture 7" descr="A yellow dollar sign with black text&#10;&#10;Description automatically generated">
            <a:extLst>
              <a:ext uri="{FF2B5EF4-FFF2-40B4-BE49-F238E27FC236}">
                <a16:creationId xmlns:a16="http://schemas.microsoft.com/office/drawing/2014/main" id="{6882ADC1-9799-BEB9-11A0-B487956F47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1167" y="2646966"/>
            <a:ext cx="14859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1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3000" accel="50000" decel="50000" fill="remove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2.96296E-6 L 6.25E-7 -0.1083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C216F-DB03-9DAC-53B1-2CD7759F0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7B52C0C-40E7-EC78-6D4E-36B48C535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What do I do with </a:t>
            </a:r>
            <a:br>
              <a:rPr lang="en-US" dirty="0">
                <a:solidFill>
                  <a:srgbClr val="B097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used oil materials?</a:t>
            </a:r>
            <a:endParaRPr lang="en-US" dirty="0">
              <a:solidFill>
                <a:srgbClr val="B097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6D0AB5C-CE9F-1EEE-CE3E-CA1270D1E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7381344" cy="435133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When your parents get an oil change </a:t>
            </a:r>
            <a:br>
              <a:rPr lang="en-CA" sz="2600" kern="100" dirty="0"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on their car, the oil, filters, and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containers are safely stored at the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service station and collected by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a Processor. 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If your parents change the oil—in your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vehicle, lawnmower or other engines—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they can drop off used oil, filters, and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containers at a recycling depot. </a:t>
            </a:r>
          </a:p>
          <a:p>
            <a:pPr marL="0" indent="0">
              <a:buNone/>
            </a:pPr>
            <a:endParaRPr lang="en-US" sz="26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chemeClr val="tx2"/>
              </a:solidFill>
            </a:endParaRPr>
          </a:p>
        </p:txBody>
      </p:sp>
      <p:pic>
        <p:nvPicPr>
          <p:cNvPr id="5" name="Picture 4" descr="A person filling a container with a gas can&#10;&#10;Description automatically generated">
            <a:extLst>
              <a:ext uri="{FF2B5EF4-FFF2-40B4-BE49-F238E27FC236}">
                <a16:creationId xmlns:a16="http://schemas.microsoft.com/office/drawing/2014/main" id="{AB2DF0DD-4465-7208-2250-21865C3C2C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4496" y="1554830"/>
            <a:ext cx="3872103" cy="3872103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person pouring oil into a cup&#10;&#10;Description automatically generated">
            <a:extLst>
              <a:ext uri="{FF2B5EF4-FFF2-40B4-BE49-F238E27FC236}">
                <a16:creationId xmlns:a16="http://schemas.microsoft.com/office/drawing/2014/main" id="{174E765B-6A25-2CCE-4EC5-A0700E0FDF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42544" y="234198"/>
            <a:ext cx="2359360" cy="2359360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A group of used oil filters&#10;&#10;Description automatically generated">
            <a:extLst>
              <a:ext uri="{FF2B5EF4-FFF2-40B4-BE49-F238E27FC236}">
                <a16:creationId xmlns:a16="http://schemas.microsoft.com/office/drawing/2014/main" id="{71E25EA8-4FAB-7C72-7158-837505C51AD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667" r="16667"/>
          <a:stretch/>
        </p:blipFill>
        <p:spPr>
          <a:xfrm>
            <a:off x="9788790" y="1493276"/>
            <a:ext cx="2115126" cy="2115126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cartoon of a drop of oil next to a canister&#10;&#10;Description automatically generated">
            <a:extLst>
              <a:ext uri="{FF2B5EF4-FFF2-40B4-BE49-F238E27FC236}">
                <a16:creationId xmlns:a16="http://schemas.microsoft.com/office/drawing/2014/main" id="{36FD8577-6EEE-ED49-8456-AAB92108B30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4683" y="3066059"/>
            <a:ext cx="3240571" cy="349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713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E21C0-E0E6-D63A-578D-AE6E0C3D1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lass of liquid next to a container of liquid&#10;&#10;Description automatically generated">
            <a:extLst>
              <a:ext uri="{FF2B5EF4-FFF2-40B4-BE49-F238E27FC236}">
                <a16:creationId xmlns:a16="http://schemas.microsoft.com/office/drawing/2014/main" id="{84AFCEC8-8E14-27C1-8B6E-E955E84D20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8471" y="456945"/>
            <a:ext cx="6023529" cy="550411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5FA64AC-3294-E9DB-AF9A-A22CE3BC8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429831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What happens to the used oil?</a:t>
            </a:r>
            <a:endParaRPr lang="en-US" dirty="0">
              <a:solidFill>
                <a:srgbClr val="B097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FC85A60-0C4B-06E5-F3A9-0369CA547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609725"/>
            <a:ext cx="6572348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The used oil is collected and tested by processors to determine the level of contamination.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a typeface="Aptos" panose="020B0004020202020204" pitchFamily="34" charset="0"/>
              </a:rPr>
              <a:t>High-quality oil can be re-refined into </a:t>
            </a:r>
            <a:br>
              <a:rPr lang="en-CA" sz="2600" kern="100" dirty="0">
                <a:ea typeface="Aptos" panose="020B0004020202020204" pitchFamily="34" charset="0"/>
              </a:rPr>
            </a:br>
            <a:r>
              <a:rPr lang="en-CA" sz="2600" kern="100" dirty="0">
                <a:ea typeface="Aptos" panose="020B0004020202020204" pitchFamily="34" charset="0"/>
              </a:rPr>
              <a:t>new lubricating oil. 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a typeface="Aptos" panose="020B0004020202020204" pitchFamily="34" charset="0"/>
              </a:rPr>
              <a:t>Lower-quality used oil is processed into a fuel that can be used in industrial applications.</a:t>
            </a:r>
          </a:p>
        </p:txBody>
      </p:sp>
      <p:pic>
        <p:nvPicPr>
          <p:cNvPr id="10" name="Picture 9" descr="A close up of a liquid&#10;&#10;Description automatically generated">
            <a:extLst>
              <a:ext uri="{FF2B5EF4-FFF2-40B4-BE49-F238E27FC236}">
                <a16:creationId xmlns:a16="http://schemas.microsoft.com/office/drawing/2014/main" id="{CC15A6B4-51FD-C5D4-658C-3ACAD6AA6F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15798" y="3107055"/>
            <a:ext cx="3223083" cy="3223083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close-up of a gear&#10;&#10;Description automatically generated">
            <a:extLst>
              <a:ext uri="{FF2B5EF4-FFF2-40B4-BE49-F238E27FC236}">
                <a16:creationId xmlns:a16="http://schemas.microsoft.com/office/drawing/2014/main" id="{209A1BA6-7F52-0D1A-1BC7-207EF93CEB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72262" y="1995741"/>
            <a:ext cx="2671698" cy="2671698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2DEE331-D002-1C09-F1FF-1754906EF62D}"/>
              </a:ext>
            </a:extLst>
          </p:cNvPr>
          <p:cNvSpPr/>
          <p:nvPr/>
        </p:nvSpPr>
        <p:spPr>
          <a:xfrm>
            <a:off x="8058135" y="1061511"/>
            <a:ext cx="1500733" cy="286682"/>
          </a:xfrm>
          <a:prstGeom prst="roundRect">
            <a:avLst/>
          </a:prstGeom>
          <a:solidFill>
            <a:srgbClr val="B097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0D4C52-0858-20D1-2F3E-E08D28938C38}"/>
              </a:ext>
            </a:extLst>
          </p:cNvPr>
          <p:cNvSpPr txBox="1"/>
          <p:nvPr/>
        </p:nvSpPr>
        <p:spPr>
          <a:xfrm>
            <a:off x="8070077" y="1061510"/>
            <a:ext cx="1488792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Used Oil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EC83335-2A82-86A6-E8DF-D13CCB4040C3}"/>
              </a:ext>
            </a:extLst>
          </p:cNvPr>
          <p:cNvSpPr/>
          <p:nvPr/>
        </p:nvSpPr>
        <p:spPr>
          <a:xfrm>
            <a:off x="8323168" y="5418652"/>
            <a:ext cx="1500733" cy="286682"/>
          </a:xfrm>
          <a:prstGeom prst="roundRect">
            <a:avLst/>
          </a:prstGeom>
          <a:solidFill>
            <a:srgbClr val="B097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FEC4F-571F-FF5E-41CA-ED165ED086C2}"/>
              </a:ext>
            </a:extLst>
          </p:cNvPr>
          <p:cNvSpPr txBox="1"/>
          <p:nvPr/>
        </p:nvSpPr>
        <p:spPr>
          <a:xfrm>
            <a:off x="8335110" y="5418651"/>
            <a:ext cx="1488792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Re-refined Oil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600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D3BD6-A58D-5576-6319-136A2A7A95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ieces of dried leaves&#10;&#10;Description automatically generated with medium confidence">
            <a:extLst>
              <a:ext uri="{FF2B5EF4-FFF2-40B4-BE49-F238E27FC236}">
                <a16:creationId xmlns:a16="http://schemas.microsoft.com/office/drawing/2014/main" id="{5E38013D-B7D0-6CA1-CF08-2EF9EF9A39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1440" y="4572000"/>
            <a:ext cx="3918961" cy="2286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36C3EA9-C028-0970-35D0-37B31A4E8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What happens to the oil filters?</a:t>
            </a:r>
            <a:endParaRPr lang="en-US" dirty="0">
              <a:solidFill>
                <a:srgbClr val="B097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9918C30-696A-EF45-4852-6A76FCC43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Oil filters are crushed (with the residual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oil captured) and processed by a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metal recycler.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solidFill>
                  <a:srgbClr val="333333"/>
                </a:solidFill>
                <a:ea typeface="Aptos" panose="020B0004020202020204" pitchFamily="34" charset="0"/>
              </a:rPr>
              <a:t>It is melted and turned </a:t>
            </a: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into construction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materials such as rebar and pipe.</a:t>
            </a:r>
            <a:endParaRPr lang="en-CA" sz="2600" kern="100" dirty="0">
              <a:effectLst/>
              <a:ea typeface="Aptos" panose="020B0004020202020204" pitchFamily="34" charset="0"/>
            </a:endParaRPr>
          </a:p>
        </p:txBody>
      </p:sp>
      <p:pic>
        <p:nvPicPr>
          <p:cNvPr id="3" name="Picture 2" descr="A close-up of a pile of steel rods&#10;&#10;Description automatically generated">
            <a:extLst>
              <a:ext uri="{FF2B5EF4-FFF2-40B4-BE49-F238E27FC236}">
                <a16:creationId xmlns:a16="http://schemas.microsoft.com/office/drawing/2014/main" id="{2873CB06-CE54-0725-BD4F-2C90474037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988" r="23988"/>
          <a:stretch/>
        </p:blipFill>
        <p:spPr>
          <a:xfrm>
            <a:off x="6802449" y="2154328"/>
            <a:ext cx="3528070" cy="3528070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group of recycle objects&#10;&#10;Description automatically generated">
            <a:extLst>
              <a:ext uri="{FF2B5EF4-FFF2-40B4-BE49-F238E27FC236}">
                <a16:creationId xmlns:a16="http://schemas.microsoft.com/office/drawing/2014/main" id="{C4094D2C-9A10-C015-8454-77308E10E4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8699290" y="301914"/>
            <a:ext cx="2999260" cy="2999260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75FDD5D-3A4C-7D24-E92A-817E164DBC28}"/>
              </a:ext>
            </a:extLst>
          </p:cNvPr>
          <p:cNvSpPr/>
          <p:nvPr/>
        </p:nvSpPr>
        <p:spPr>
          <a:xfrm>
            <a:off x="2560612" y="5395716"/>
            <a:ext cx="2527092" cy="286682"/>
          </a:xfrm>
          <a:prstGeom prst="roundRect">
            <a:avLst/>
          </a:prstGeom>
          <a:solidFill>
            <a:srgbClr val="B097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145E08-B4BC-BD59-9CDB-956E56FA29FA}"/>
              </a:ext>
            </a:extLst>
          </p:cNvPr>
          <p:cNvSpPr txBox="1"/>
          <p:nvPr/>
        </p:nvSpPr>
        <p:spPr>
          <a:xfrm>
            <a:off x="2560611" y="5395715"/>
            <a:ext cx="2527093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Metal From Crushed Oil Filters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  <p:pic>
        <p:nvPicPr>
          <p:cNvPr id="2" name="Picture 1" descr="A cartoon character wearing a hard hat&#10;&#10;Description automatically generated">
            <a:extLst>
              <a:ext uri="{FF2B5EF4-FFF2-40B4-BE49-F238E27FC236}">
                <a16:creationId xmlns:a16="http://schemas.microsoft.com/office/drawing/2014/main" id="{3E082A88-E425-2740-8E76-B550D2EA070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5853" y="3059784"/>
            <a:ext cx="3199214" cy="344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249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27016-2BAB-ECFB-CD11-3FD56CC2B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ey rectangular object with a red band&#10;&#10;Description automatically generated">
            <a:extLst>
              <a:ext uri="{FF2B5EF4-FFF2-40B4-BE49-F238E27FC236}">
                <a16:creationId xmlns:a16="http://schemas.microsoft.com/office/drawing/2014/main" id="{CEF4DE99-2C81-C76D-BBD6-701535CC5F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2476" y="1784636"/>
            <a:ext cx="4729057" cy="2704909"/>
          </a:xfrm>
          <a:prstGeom prst="rect">
            <a:avLst/>
          </a:prstGeom>
        </p:spPr>
      </p:pic>
      <p:pic>
        <p:nvPicPr>
          <p:cNvPr id="6" name="Picture 5" descr="A pile of broken glass pieces&#10;&#10;Description automatically generated">
            <a:extLst>
              <a:ext uri="{FF2B5EF4-FFF2-40B4-BE49-F238E27FC236}">
                <a16:creationId xmlns:a16="http://schemas.microsoft.com/office/drawing/2014/main" id="{AD1C29CA-19F5-BB39-DE1F-679315A73D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9797" y="3886200"/>
            <a:ext cx="4134600" cy="29718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8783B46-EF09-96C0-57AE-95FA2A830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B09700"/>
                </a:solidFill>
                <a:latin typeface="Arial"/>
                <a:cs typeface="Arial"/>
              </a:rPr>
              <a:t>What happens to the oil containers?</a:t>
            </a:r>
            <a:endParaRPr lang="en-US" dirty="0">
              <a:solidFill>
                <a:srgbClr val="B097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01A2647-DA7F-6308-8974-3A9661F07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solidFill>
                  <a:srgbClr val="333333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Plastic oil containers are shredded and </a:t>
            </a:r>
            <a:br>
              <a:rPr lang="en-CA" sz="2600" kern="100" dirty="0">
                <a:solidFill>
                  <a:srgbClr val="333333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turned into plastic pellets.</a:t>
            </a:r>
            <a:endParaRPr lang="en-CA" sz="2600" kern="100" dirty="0">
              <a:solidFill>
                <a:srgbClr val="333333"/>
              </a:solidFill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solidFill>
                  <a:srgbClr val="333333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The pellets are used as feedstock for </a:t>
            </a:r>
            <a:br>
              <a:rPr lang="en-CA" sz="2600" kern="100" dirty="0">
                <a:solidFill>
                  <a:srgbClr val="333333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products such as new containers, </a:t>
            </a:r>
            <a:br>
              <a:rPr lang="en-CA" sz="2600" kern="100" dirty="0">
                <a:solidFill>
                  <a:srgbClr val="333333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guardrails, fence posts, and railway ties.</a:t>
            </a:r>
            <a:endParaRPr lang="en-CA" sz="2600" kern="100" dirty="0">
              <a:effectLst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9D6C471-C64C-9620-8E93-CDD40F042166}"/>
              </a:ext>
            </a:extLst>
          </p:cNvPr>
          <p:cNvSpPr/>
          <p:nvPr/>
        </p:nvSpPr>
        <p:spPr>
          <a:xfrm>
            <a:off x="9605581" y="1986418"/>
            <a:ext cx="1764975" cy="286682"/>
          </a:xfrm>
          <a:prstGeom prst="roundRect">
            <a:avLst/>
          </a:prstGeom>
          <a:solidFill>
            <a:srgbClr val="B097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B6BB78-7591-8F09-ECBD-2D9CF7783239}"/>
              </a:ext>
            </a:extLst>
          </p:cNvPr>
          <p:cNvSpPr txBox="1"/>
          <p:nvPr/>
        </p:nvSpPr>
        <p:spPr>
          <a:xfrm>
            <a:off x="9617522" y="1986417"/>
            <a:ext cx="1750931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Plastic Fence Post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08DF8AEC-D195-55CA-EC75-2362A74A8E19}"/>
              </a:ext>
            </a:extLst>
          </p:cNvPr>
          <p:cNvSpPr/>
          <p:nvPr/>
        </p:nvSpPr>
        <p:spPr>
          <a:xfrm>
            <a:off x="4884550" y="5794016"/>
            <a:ext cx="2351780" cy="286682"/>
          </a:xfrm>
          <a:prstGeom prst="roundRect">
            <a:avLst/>
          </a:prstGeom>
          <a:solidFill>
            <a:srgbClr val="B097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F5C004-2BE0-84C1-F384-09D679AEED9B}"/>
              </a:ext>
            </a:extLst>
          </p:cNvPr>
          <p:cNvSpPr txBox="1"/>
          <p:nvPr/>
        </p:nvSpPr>
        <p:spPr>
          <a:xfrm>
            <a:off x="4903263" y="5794015"/>
            <a:ext cx="2333067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Shredded Plastic Containers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20996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ARMA AGM">
      <a:dk1>
        <a:srgbClr val="212121"/>
      </a:dk1>
      <a:lt1>
        <a:srgbClr val="FFFFFF"/>
      </a:lt1>
      <a:dk2>
        <a:srgbClr val="44546A"/>
      </a:dk2>
      <a:lt2>
        <a:srgbClr val="E7E6E6"/>
      </a:lt2>
      <a:accent1>
        <a:srgbClr val="009290"/>
      </a:accent1>
      <a:accent2>
        <a:srgbClr val="EE7623"/>
      </a:accent2>
      <a:accent3>
        <a:srgbClr val="0093C9"/>
      </a:accent3>
      <a:accent4>
        <a:srgbClr val="7564A0"/>
      </a:accent4>
      <a:accent5>
        <a:srgbClr val="AE5D57"/>
      </a:accent5>
      <a:accent6>
        <a:srgbClr val="B09700"/>
      </a:accent6>
      <a:hlink>
        <a:srgbClr val="009290"/>
      </a:hlink>
      <a:folHlink>
        <a:srgbClr val="EC7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7DC8F369F38144ADED2F76F0E7C99A" ma:contentTypeVersion="6" ma:contentTypeDescription="Create a new document." ma:contentTypeScope="" ma:versionID="113a6e3e951fc8930cd8920ee9f3a9ca">
  <xsd:schema xmlns:xsd="http://www.w3.org/2001/XMLSchema" xmlns:xs="http://www.w3.org/2001/XMLSchema" xmlns:p="http://schemas.microsoft.com/office/2006/metadata/properties" xmlns:ns2="e360d507-05f6-40bf-9b65-2c7f43894dae" xmlns:ns3="3a433e76-c7d8-40de-a6f7-738e30660463" targetNamespace="http://schemas.microsoft.com/office/2006/metadata/properties" ma:root="true" ma:fieldsID="bef61aaebd721b445fe7c8ef90b23b18" ns2:_="" ns3:_="">
    <xsd:import namespace="e360d507-05f6-40bf-9b65-2c7f43894dae"/>
    <xsd:import namespace="3a433e76-c7d8-40de-a6f7-738e306604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0d507-05f6-40bf-9b65-2c7f43894d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433e76-c7d8-40de-a6f7-738e3066046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a433e76-c7d8-40de-a6f7-738e30660463">
      <UserInfo>
        <DisplayName>Chantal Lowe</DisplayName>
        <AccountId>26</AccountId>
        <AccountType/>
      </UserInfo>
      <UserInfo>
        <DisplayName>Gabrielle Betts</DisplayName>
        <AccountId>20</AccountId>
        <AccountType/>
      </UserInfo>
      <UserInfo>
        <DisplayName>Che-Wei Chung</DisplayName>
        <AccountId>28</AccountId>
        <AccountType/>
      </UserInfo>
      <UserInfo>
        <DisplayName>Ed Gugenheimer</DisplayName>
        <AccountId>24</AccountId>
        <AccountType/>
      </UserInfo>
      <UserInfo>
        <DisplayName>Lee Heidecker</DisplayName>
        <AccountId>36</AccountId>
        <AccountType/>
      </UserInfo>
      <UserInfo>
        <DisplayName>Victor Dong</DisplayName>
        <AccountId>13</AccountId>
        <AccountType/>
      </UserInfo>
      <UserInfo>
        <DisplayName>Gavin Sidhu</DisplayName>
        <AccountId>111</AccountId>
        <AccountType/>
      </UserInfo>
      <UserInfo>
        <DisplayName>Carrie Savage</DisplayName>
        <AccountId>96</AccountId>
        <AccountType/>
      </UserInfo>
      <UserInfo>
        <DisplayName>Shannon Castle</DisplayName>
        <AccountId>124</AccountId>
        <AccountType/>
      </UserInfo>
      <UserInfo>
        <DisplayName>Scott Channon</DisplayName>
        <AccountId>15</AccountId>
        <AccountType/>
      </UserInfo>
      <UserInfo>
        <DisplayName>Cathy Kiss</DisplayName>
        <AccountId>62</AccountId>
        <AccountType/>
      </UserInfo>
      <UserInfo>
        <DisplayName>Heather Shewchuk</DisplayName>
        <AccountId>38</AccountId>
        <AccountType/>
      </UserInfo>
      <UserInfo>
        <DisplayName>Monique Coon</DisplayName>
        <AccountId>130</AccountId>
        <AccountType/>
      </UserInfo>
      <UserInfo>
        <DisplayName>Kerri Schabert</DisplayName>
        <AccountId>132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D98F38-1480-434D-9F3E-42EA40FD9079}">
  <ds:schemaRefs>
    <ds:schemaRef ds:uri="3a433e76-c7d8-40de-a6f7-738e30660463"/>
    <ds:schemaRef ds:uri="e360d507-05f6-40bf-9b65-2c7f43894da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C570B8D-3B03-4627-A862-870676751352}">
  <ds:schemaRefs>
    <ds:schemaRef ds:uri="3a433e76-c7d8-40de-a6f7-738e30660463"/>
    <ds:schemaRef ds:uri="e360d507-05f6-40bf-9b65-2c7f43894da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E87312-C15D-4F57-A647-317EA8952D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413</Words>
  <Application>Microsoft Macintosh PowerPoint</Application>
  <PresentationFormat>Widescreen</PresentationFormat>
  <Paragraphs>52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Aptos</vt:lpstr>
      <vt:lpstr>Arial</vt:lpstr>
      <vt:lpstr>1_Office Theme</vt:lpstr>
      <vt:lpstr>PowerPoint Presentation</vt:lpstr>
      <vt:lpstr>What are used oil materials?</vt:lpstr>
      <vt:lpstr>When did used oil materials  recycling start in Alberta?</vt:lpstr>
      <vt:lpstr>PowerPoint Presentation</vt:lpstr>
      <vt:lpstr>What is a stewardship program?</vt:lpstr>
      <vt:lpstr>What do I do with  used oil materials?</vt:lpstr>
      <vt:lpstr>What happens to the used oil?</vt:lpstr>
      <vt:lpstr>What happens to the oil filters?</vt:lpstr>
      <vt:lpstr>What happens to the oil containers?</vt:lpstr>
      <vt:lpstr>How are we doing?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Kayla Doody</dc:creator>
  <cp:lastModifiedBy>Scott Channon</cp:lastModifiedBy>
  <cp:revision>93</cp:revision>
  <dcterms:created xsi:type="dcterms:W3CDTF">2024-02-26T22:20:52Z</dcterms:created>
  <dcterms:modified xsi:type="dcterms:W3CDTF">2025-02-18T16:10:28Z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0x010100AF7DC8F369F38144ADED2F76F0E7C99A</vt:lpwstr>
  </property>
</Properties>
</file>