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4" r:id="rId4"/>
  </p:sldMasterIdLst>
  <p:notesMasterIdLst>
    <p:notesMasterId r:id="rId13"/>
  </p:notesMasterIdLst>
  <p:sldIdLst>
    <p:sldId id="1503" r:id="rId5"/>
    <p:sldId id="9405" r:id="rId6"/>
    <p:sldId id="9406" r:id="rId7"/>
    <p:sldId id="9409" r:id="rId8"/>
    <p:sldId id="9415" r:id="rId9"/>
    <p:sldId id="9417" r:id="rId10"/>
    <p:sldId id="9422" r:id="rId11"/>
    <p:sldId id="9420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AC8F90B-934B-4C72-2562-FE86E38CD02C}" name="Shannon Castle" initials="SC" userId="S::scastle@albertarecycling.ca::11bbc498-ef74-4372-92ad-30a30ff9c29a" providerId="AD"/>
  <p188:author id="{7F13253C-8353-BC26-9BA6-DB9418D006C5}" name="Lee Heidecker" initials="LH" userId="S::lheidecker@albertarecycling.ca::c7ab7157-1012-4ddc-98bc-209f43b59e72" providerId="AD"/>
  <p188:author id="{5A4A7040-1E96-87D4-B4CF-676C6BC24BFC}" name="Victor Dong" initials="VD" userId="S::VDong@albertarecycling.ca::cc54e162-0a1b-4db9-8f04-b091f52e3b9e" providerId="AD"/>
  <p188:author id="{01763B4C-352C-7EDE-029F-2559FB41C7EA}" name="Che-Wei Chung" initials="CC" userId="S::CChung@albertarecycling.ca::57f7ff12-f72a-4a02-926b-0d9c7a04a3e1" providerId="AD"/>
  <p188:author id="{EFB0A965-0EBA-1AC3-D566-FA8CB8F1BF1B}" name="Gavin Sidhu" initials="GS" userId="S::GSidhu@albertarecycling.ca::9bfd4a64-442a-4fc9-932b-5fc3e43338aa" providerId="AD"/>
  <p188:author id="{8743196E-2CD6-FA5C-25B4-D3B17BA78652}" name="Scott Channon" initials="SC" userId="S::SChannon@albertarecycling.ca::812d699d-9738-409a-a699-9ee60d52069e" providerId="AD"/>
  <p188:author id="{59EC1F84-49BC-F969-073C-0E6AD6C16B6F}" name="Scott Channon" initials="SC" userId="S::schannon@albertarecycling.ca::812d699d-9738-409a-a699-9ee60d52069e" providerId="AD"/>
  <p188:author id="{3D0322AB-B15E-FBC7-06D0-5F2F9D231972}" name="Gavin Sidhu" initials="GS" userId="S::gsidhu@albertarecycling.ca::9bfd4a64-442a-4fc9-932b-5fc3e43338aa" providerId="AD"/>
  <p188:author id="{952DB6BA-02D0-44B8-A03E-C6B16BCC771A}" name="Kayla Doody" initials="KD" userId="S::kayla.doody@cdnstrategygroup.com::b4c6d9a6-6148-4405-877c-7f7077f65329" providerId="AD"/>
  <p188:author id="{133A3FE2-9105-B368-C77A-AEDEC54836BC}" name="Lee Heidecker" initials="LH" userId="S::lheidecker_albertarecycling.ca#ext#@abgov.onmicrosoft.com::70553186-c191-472e-8357-70415a3b571e" providerId="AD"/>
  <p188:author id="{B118E1F3-4B3C-DFCD-C42A-19784BB75217}" name="Gabrielle Betts" initials="GB" userId="S::gbetts@albertarecycling.ca::48a84b0d-eca1-4bde-afa7-388f98e6f4f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564A0"/>
    <a:srgbClr val="AE5D57"/>
    <a:srgbClr val="0093C9"/>
    <a:srgbClr val="005293"/>
    <a:srgbClr val="009391"/>
    <a:srgbClr val="B09700"/>
    <a:srgbClr val="D9732D"/>
    <a:srgbClr val="339966"/>
    <a:srgbClr val="EE76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EAB925D-4E16-3A2F-89A3-160841F602E8}" v="1" dt="2024-05-04T01:01:13.694"/>
    <p1510:client id="{76903887-50E1-1BF5-D158-6A6B4F0594B3}" v="238" dt="2024-05-03T22:47:45.923"/>
    <p1510:client id="{CD3868BF-D99D-98D8-779C-86392CF3615D}" v="332" dt="2024-05-03T14:35:41.646"/>
    <p1510:client id="{FB494081-A110-854B-C2F2-1CB7DA7DC9AF}" v="6" dt="2024-05-02T17:50:02.90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30"/>
    <p:restoredTop sz="79252"/>
  </p:normalViewPr>
  <p:slideViewPr>
    <p:cSldViewPr snapToGrid="0">
      <p:cViewPr varScale="1">
        <p:scale>
          <a:sx n="100" d="100"/>
          <a:sy n="100" d="100"/>
        </p:scale>
        <p:origin x="179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BCEE3C-7D94-C742-BAB3-F377A32FA8C4}" type="datetimeFigureOut">
              <a:rPr lang="en-US" smtClean="0"/>
              <a:t>1/30/25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2E6860-A56A-0948-9247-4A559F263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0449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C9C726-E246-4D40-9085-85D9DEEB434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2147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E6860-A56A-0948-9247-4A559F26373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9396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E6860-A56A-0948-9247-4A559F26373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6879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E6860-A56A-0948-9247-4A559F26373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9694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A47991-E39B-59C4-D3E0-A072F2E636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6CFDD18-297B-8970-4CE3-41D5F97765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21065CF-4DDA-9588-1098-A2421661B1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EE66A8-1732-EC16-8C88-F53281E673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E6860-A56A-0948-9247-4A559F26373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7861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F01D1B-0437-0963-F703-C4443939DF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3C51286-F0A4-D13B-378A-EE6A9D771B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FDEE98D-8591-A32C-2314-536208153B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034C68-3E24-297A-9F77-7A282FA04A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E6860-A56A-0948-9247-4A559F26373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1718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CB728B-0262-4C1C-6364-9A596C991C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46FCDF5-F53A-AC73-8749-A62B4C1187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998274-3E47-24DC-1B07-A71D1937FC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70F177-63AE-C54D-8999-5911D572CB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E6860-A56A-0948-9247-4A559F26373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033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A6F013-4666-3114-5329-5CB1CF4205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3F23998-FF70-E4A5-4E02-DBD24AB5F0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D3D9CE-E8AC-58E2-E56D-9E346147E5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DA3CA4-40F0-8AF2-1F43-13672FE980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E6860-A56A-0948-9247-4A559F26373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3722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64446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p_White BKG_Green Acc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12F08B52-3192-AF42-9AF5-91350251827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71600" y="6446280"/>
            <a:ext cx="1989438" cy="9042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B508E138-EFBE-D745-82CF-4F23C97E60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600" y="365404"/>
            <a:ext cx="10848800" cy="1179894"/>
          </a:xfrm>
        </p:spPr>
        <p:txBody>
          <a:bodyPr>
            <a:normAutofit/>
          </a:bodyPr>
          <a:lstStyle>
            <a:lvl1pPr>
              <a:defRPr sz="3600" b="1" spc="-150">
                <a:solidFill>
                  <a:srgbClr val="00939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Slide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250E0AC-45CD-EB41-A8CF-AD81517CD9D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71600" y="1545298"/>
            <a:ext cx="10848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AD8D51EC-ADAE-A2A9-31E5-365D6B80631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4004" y="6028611"/>
            <a:ext cx="1421508" cy="60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1642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p_WhiteBKG_No Footer_Green Acc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B508E138-EFBE-D745-82CF-4F23C97E60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600" y="365404"/>
            <a:ext cx="10515600" cy="1179894"/>
          </a:xfrm>
        </p:spPr>
        <p:txBody>
          <a:bodyPr>
            <a:normAutofit/>
          </a:bodyPr>
          <a:lstStyle>
            <a:lvl1pPr>
              <a:defRPr sz="3600" b="1" spc="-150">
                <a:solidFill>
                  <a:srgbClr val="00939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250E0AC-45CD-EB41-A8CF-AD81517CD9D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71600" y="1545298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31380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p_White BKG_Orange Acc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B508E138-EFBE-D745-82CF-4F23C97E60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600" y="365404"/>
            <a:ext cx="10848800" cy="1179894"/>
          </a:xfrm>
        </p:spPr>
        <p:txBody>
          <a:bodyPr>
            <a:normAutofit/>
          </a:bodyPr>
          <a:lstStyle>
            <a:lvl1pPr>
              <a:defRPr sz="3600" b="1" spc="-15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250E0AC-45CD-EB41-A8CF-AD81517CD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545298"/>
            <a:ext cx="10848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33CBDBC1-2E10-614D-C7D5-5011B4CE640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4004" y="6028611"/>
            <a:ext cx="1421508" cy="60556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AABFB97-1E9D-0026-5720-E4A2E6B3710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1600" y="6446280"/>
            <a:ext cx="1989438" cy="90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707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p_White BKG_No Footer_Orange Acc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B508E138-EFBE-D745-82CF-4F23C97E60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600" y="365404"/>
            <a:ext cx="10515600" cy="1179894"/>
          </a:xfrm>
        </p:spPr>
        <p:txBody>
          <a:bodyPr>
            <a:normAutofit/>
          </a:bodyPr>
          <a:lstStyle>
            <a:lvl1pPr>
              <a:defRPr sz="3600" b="1" spc="-15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250E0AC-45CD-EB41-A8CF-AD81517CD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545298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81920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ec_White BK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B508E138-EFBE-D745-82CF-4F23C97E60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600" y="402879"/>
            <a:ext cx="10848800" cy="1179894"/>
          </a:xfrm>
        </p:spPr>
        <p:txBody>
          <a:bodyPr>
            <a:normAutofit/>
          </a:bodyPr>
          <a:lstStyle>
            <a:lvl1pPr>
              <a:defRPr sz="3600" b="1" spc="-150">
                <a:solidFill>
                  <a:srgbClr val="0093C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250E0AC-45CD-EB41-A8CF-AD81517CD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545298"/>
            <a:ext cx="10848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E9369120-E39D-BA6A-89F1-F07FF38135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4004" y="6028611"/>
            <a:ext cx="1421508" cy="60556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641707B-ED09-F56B-4988-09DC118978C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1600" y="6446280"/>
            <a:ext cx="1989438" cy="90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623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int_White BK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B508E138-EFBE-D745-82CF-4F23C97E60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600" y="402879"/>
            <a:ext cx="10848800" cy="1179894"/>
          </a:xfrm>
        </p:spPr>
        <p:txBody>
          <a:bodyPr>
            <a:normAutofit/>
          </a:bodyPr>
          <a:lstStyle>
            <a:lvl1pPr>
              <a:defRPr sz="3600" b="1" spc="-150">
                <a:solidFill>
                  <a:srgbClr val="7564A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250E0AC-45CD-EB41-A8CF-AD81517CD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545298"/>
            <a:ext cx="10848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0CFBCA11-4377-8219-4566-2DDB0B451B2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4004" y="6028611"/>
            <a:ext cx="1421508" cy="60556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EC5E94D-FE33-5BF6-0CE4-1BF7A0F7D8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1600" y="6446280"/>
            <a:ext cx="1989438" cy="90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709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res_White BK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B508E138-EFBE-D745-82CF-4F23C97E60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600" y="402879"/>
            <a:ext cx="10848800" cy="1179894"/>
          </a:xfrm>
        </p:spPr>
        <p:txBody>
          <a:bodyPr>
            <a:normAutofit/>
          </a:bodyPr>
          <a:lstStyle>
            <a:lvl1pPr>
              <a:defRPr sz="3600" b="1" spc="-150">
                <a:solidFill>
                  <a:srgbClr val="AE5D5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250E0AC-45CD-EB41-A8CF-AD81517CD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545298"/>
            <a:ext cx="10848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9F544AAB-24E1-1DBE-31A3-F4777E49EA7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4004" y="6028611"/>
            <a:ext cx="1421508" cy="60556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F657235-1A45-09E7-BE4A-9C12EB070F2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1600" y="6446280"/>
            <a:ext cx="1989438" cy="90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937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il_White BK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B508E138-EFBE-D745-82CF-4F23C97E60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600" y="402879"/>
            <a:ext cx="10848800" cy="1179894"/>
          </a:xfrm>
        </p:spPr>
        <p:txBody>
          <a:bodyPr>
            <a:normAutofit/>
          </a:bodyPr>
          <a:lstStyle>
            <a:lvl1pPr>
              <a:defRPr sz="3600" b="1" spc="-150">
                <a:solidFill>
                  <a:srgbClr val="B097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250E0AC-45CD-EB41-A8CF-AD81517CD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545298"/>
            <a:ext cx="10848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9E30BB2C-99F8-204E-80B7-856643C959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4004" y="6028611"/>
            <a:ext cx="1421508" cy="60556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F4A3012-EB49-2594-CFB9-8BF253FAF81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1600" y="6446280"/>
            <a:ext cx="1989438" cy="90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2259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A0E970-E061-B747-83DE-ECB6A7D0BA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B1C364-44D0-F64C-9335-522B453EEE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72A31A-52C2-FE49-94DF-27F640CD90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6BC4C-96AE-3946-A294-EC0FB3ACD60A}" type="datetimeFigureOut">
              <a:rPr lang="en-US" smtClean="0"/>
              <a:t>1/30/25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2F91CD-9988-664B-8A80-C2BFB67C0F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6BBAD5-92F2-374C-A6BD-C4EBF0449E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C73128-1299-5141-9B29-295377A058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08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71" r:id="rId4"/>
    <p:sldLayoutId id="2147483672" r:id="rId5"/>
    <p:sldLayoutId id="2147483676" r:id="rId6"/>
    <p:sldLayoutId id="2147483681" r:id="rId7"/>
    <p:sldLayoutId id="2147483685" r:id="rId8"/>
    <p:sldLayoutId id="2147483689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artoon of a bucket with a purple paint on it&#10;&#10;Description automatically generated">
            <a:extLst>
              <a:ext uri="{FF2B5EF4-FFF2-40B4-BE49-F238E27FC236}">
                <a16:creationId xmlns:a16="http://schemas.microsoft.com/office/drawing/2014/main" id="{D401C22F-F2F6-5077-6BB1-BE19A2A1DF2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3">
            <a:extLst>
              <a:ext uri="{FF2B5EF4-FFF2-40B4-BE49-F238E27FC236}">
                <a16:creationId xmlns:a16="http://schemas.microsoft.com/office/drawing/2014/main" id="{AF8DA6F4-5438-5196-DB47-3762A051E150}"/>
              </a:ext>
            </a:extLst>
          </p:cNvPr>
          <p:cNvSpPr txBox="1">
            <a:spLocks/>
          </p:cNvSpPr>
          <p:nvPr/>
        </p:nvSpPr>
        <p:spPr>
          <a:xfrm>
            <a:off x="1162488" y="1587812"/>
            <a:ext cx="10848800" cy="117989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chemeClr val="bg1"/>
                </a:solidFill>
                <a:latin typeface="Arial"/>
                <a:cs typeface="Arial"/>
              </a:rPr>
              <a:t>Let’s learn about </a:t>
            </a:r>
            <a:br>
              <a:rPr lang="en-US" b="1" dirty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chemeClr val="bg1"/>
                </a:solidFill>
                <a:latin typeface="Arial"/>
                <a:cs typeface="Arial"/>
              </a:rPr>
              <a:t>Paint Recycling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663B08A-9EAD-DBBA-3E0F-3724632790AC}"/>
              </a:ext>
            </a:extLst>
          </p:cNvPr>
          <p:cNvSpPr txBox="1"/>
          <p:nvPr/>
        </p:nvSpPr>
        <p:spPr>
          <a:xfrm>
            <a:off x="1187888" y="5999202"/>
            <a:ext cx="108876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1.0 - 01/2025</a:t>
            </a:r>
            <a:endParaRPr lang="en-CA" sz="120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9285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539F9B2-B410-0292-68EA-98202CD9D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600" y="833755"/>
            <a:ext cx="10848800" cy="1179894"/>
          </a:xfrm>
        </p:spPr>
        <p:txBody>
          <a:bodyPr/>
          <a:lstStyle/>
          <a:p>
            <a:r>
              <a:rPr lang="en-US" dirty="0">
                <a:solidFill>
                  <a:srgbClr val="7564A0"/>
                </a:solidFill>
                <a:latin typeface="Arial"/>
                <a:cs typeface="Arial"/>
              </a:rPr>
              <a:t>When did paint recycling start </a:t>
            </a:r>
            <a:br>
              <a:rPr lang="en-US" dirty="0">
                <a:solidFill>
                  <a:srgbClr val="7564A0"/>
                </a:solidFill>
                <a:latin typeface="Arial"/>
                <a:cs typeface="Arial"/>
              </a:rPr>
            </a:br>
            <a:r>
              <a:rPr lang="en-US" dirty="0">
                <a:solidFill>
                  <a:srgbClr val="7564A0"/>
                </a:solidFill>
                <a:latin typeface="Arial"/>
                <a:cs typeface="Arial"/>
              </a:rPr>
              <a:t>in Alberta?</a:t>
            </a:r>
            <a:endParaRPr lang="en-US" dirty="0">
              <a:solidFill>
                <a:srgbClr val="7564A0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0CC8AB7-D9ED-CD45-9901-47B6D4C800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2013649"/>
            <a:ext cx="10848800" cy="129826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sz="2600" dirty="0"/>
              <a:t>In Alberta, paint recycling began </a:t>
            </a:r>
            <a:br>
              <a:rPr lang="en-US" sz="2600" dirty="0"/>
            </a:br>
            <a:r>
              <a:rPr lang="en-US" sz="2600" dirty="0"/>
              <a:t>in 2008. </a:t>
            </a:r>
            <a:br>
              <a:rPr lang="en-US" sz="2600" dirty="0">
                <a:solidFill>
                  <a:schemeClr val="tx2"/>
                </a:solidFill>
              </a:rPr>
            </a:br>
            <a:endParaRPr lang="en-US" sz="2600" dirty="0">
              <a:solidFill>
                <a:schemeClr val="tx2"/>
              </a:solidFill>
            </a:endParaRPr>
          </a:p>
        </p:txBody>
      </p:sp>
      <p:pic>
        <p:nvPicPr>
          <p:cNvPr id="5" name="Picture 4" descr="A white bucket with purple paint dripping&#10;&#10;Description automatically generated">
            <a:extLst>
              <a:ext uri="{FF2B5EF4-FFF2-40B4-BE49-F238E27FC236}">
                <a16:creationId xmlns:a16="http://schemas.microsoft.com/office/drawing/2014/main" id="{517CE999-1452-9276-87BB-46FDD654241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1534529"/>
            <a:ext cx="4051300" cy="5021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1139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3">
            <a:extLst>
              <a:ext uri="{FF2B5EF4-FFF2-40B4-BE49-F238E27FC236}">
                <a16:creationId xmlns:a16="http://schemas.microsoft.com/office/drawing/2014/main" id="{FD5E1933-1E64-5C53-A205-4147680DBAC5}"/>
              </a:ext>
            </a:extLst>
          </p:cNvPr>
          <p:cNvSpPr txBox="1">
            <a:spLocks/>
          </p:cNvSpPr>
          <p:nvPr/>
        </p:nvSpPr>
        <p:spPr>
          <a:xfrm>
            <a:off x="671600" y="403449"/>
            <a:ext cx="10848800" cy="11798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 spc="-150">
                <a:solidFill>
                  <a:srgbClr val="00939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>
                <a:solidFill>
                  <a:srgbClr val="7564A0"/>
                </a:solidFill>
                <a:latin typeface="Arial"/>
                <a:cs typeface="Arial"/>
              </a:rPr>
              <a:t>Why recycle paint?</a:t>
            </a:r>
            <a:endParaRPr lang="en-US" dirty="0">
              <a:solidFill>
                <a:srgbClr val="7564A0"/>
              </a:solidFill>
            </a:endParaRPr>
          </a:p>
        </p:txBody>
      </p:sp>
      <p:sp>
        <p:nvSpPr>
          <p:cNvPr id="20" name="Content Placeholder 6">
            <a:extLst>
              <a:ext uri="{FF2B5EF4-FFF2-40B4-BE49-F238E27FC236}">
                <a16:creationId xmlns:a16="http://schemas.microsoft.com/office/drawing/2014/main" id="{8C1E6E50-143C-C75F-5E8B-53644C6BCCAC}"/>
              </a:ext>
            </a:extLst>
          </p:cNvPr>
          <p:cNvSpPr txBox="1">
            <a:spLocks/>
          </p:cNvSpPr>
          <p:nvPr/>
        </p:nvSpPr>
        <p:spPr>
          <a:xfrm>
            <a:off x="671600" y="1583343"/>
            <a:ext cx="10848800" cy="401059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2600" kern="100" dirty="0">
                <a:effectLst/>
                <a:ea typeface="Aptos" panose="020B0004020202020204" pitchFamily="34" charset="0"/>
              </a:rPr>
              <a:t>Paint and spray paint should never </a:t>
            </a:r>
            <a:br>
              <a:rPr lang="en-CA" sz="2600" kern="100" dirty="0">
                <a:effectLst/>
                <a:ea typeface="Aptos" panose="020B0004020202020204" pitchFamily="34" charset="0"/>
              </a:rPr>
            </a:br>
            <a:r>
              <a:rPr lang="en-CA" sz="2600" kern="100" dirty="0">
                <a:effectLst/>
                <a:ea typeface="Aptos" panose="020B0004020202020204" pitchFamily="34" charset="0"/>
              </a:rPr>
              <a:t>be put in the garbage. 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CA" sz="2600" kern="100" dirty="0">
                <a:ea typeface="Aptos" panose="020B0004020202020204" pitchFamily="34" charset="0"/>
              </a:rPr>
              <a:t>Chemicals can contaminate the </a:t>
            </a:r>
            <a:br>
              <a:rPr lang="en-CA" sz="2600" kern="100" dirty="0">
                <a:ea typeface="Aptos" panose="020B0004020202020204" pitchFamily="34" charset="0"/>
              </a:rPr>
            </a:br>
            <a:r>
              <a:rPr lang="en-CA" sz="2600" kern="100" dirty="0">
                <a:ea typeface="Aptos" panose="020B0004020202020204" pitchFamily="34" charset="0"/>
              </a:rPr>
              <a:t>soil and water</a:t>
            </a:r>
            <a:r>
              <a:rPr lang="en-CA" sz="2600" kern="100" dirty="0">
                <a:effectLst/>
                <a:ea typeface="Aptos" panose="020B0004020202020204" pitchFamily="34" charset="0"/>
              </a:rPr>
              <a:t>. 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CA" sz="2600" kern="100" dirty="0">
                <a:effectLst/>
                <a:ea typeface="Aptos" panose="020B0004020202020204" pitchFamily="34" charset="0"/>
              </a:rPr>
              <a:t>Containers don’t decompose. 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CA" sz="2600" kern="100" dirty="0">
                <a:effectLst/>
                <a:ea typeface="Aptos" panose="020B0004020202020204" pitchFamily="34" charset="0"/>
              </a:rPr>
              <a:t>Pressurized spray paint cans are </a:t>
            </a:r>
            <a:br>
              <a:rPr lang="en-CA" sz="2600" kern="100" dirty="0">
                <a:effectLst/>
                <a:ea typeface="Aptos" panose="020B0004020202020204" pitchFamily="34" charset="0"/>
              </a:rPr>
            </a:br>
            <a:r>
              <a:rPr lang="en-CA" sz="2600" kern="100" dirty="0">
                <a:effectLst/>
                <a:ea typeface="Aptos" panose="020B0004020202020204" pitchFamily="34" charset="0"/>
              </a:rPr>
              <a:t>pressurized and can be dangerous </a:t>
            </a:r>
            <a:br>
              <a:rPr lang="en-CA" sz="2600" kern="100" dirty="0">
                <a:effectLst/>
                <a:ea typeface="Aptos" panose="020B0004020202020204" pitchFamily="34" charset="0"/>
              </a:rPr>
            </a:br>
            <a:r>
              <a:rPr lang="en-CA" sz="2600" kern="100" dirty="0">
                <a:effectLst/>
                <a:ea typeface="Aptos" panose="020B0004020202020204" pitchFamily="34" charset="0"/>
              </a:rPr>
              <a:t>if crushed.</a:t>
            </a:r>
          </a:p>
        </p:txBody>
      </p:sp>
      <p:pic>
        <p:nvPicPr>
          <p:cNvPr id="3" name="Picture 2" descr="Several paint cans in a muddy area&#10;&#10;Description automatically generated">
            <a:extLst>
              <a:ext uri="{FF2B5EF4-FFF2-40B4-BE49-F238E27FC236}">
                <a16:creationId xmlns:a16="http://schemas.microsoft.com/office/drawing/2014/main" id="{64732587-2BC0-C236-4061-F4B9F0E308B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892" t="8779" r="9330" b="-8779"/>
          <a:stretch/>
        </p:blipFill>
        <p:spPr>
          <a:xfrm>
            <a:off x="6549643" y="-1097280"/>
            <a:ext cx="9342628" cy="9342628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731948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rtoon of a bucket with a purple paint on it&#10;&#10;Description automatically generated">
            <a:extLst>
              <a:ext uri="{FF2B5EF4-FFF2-40B4-BE49-F238E27FC236}">
                <a16:creationId xmlns:a16="http://schemas.microsoft.com/office/drawing/2014/main" id="{91617CE9-4012-620C-5BE3-C97F8EB455A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01167" y="1150811"/>
            <a:ext cx="4621441" cy="4977768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9539F9B2-B410-0292-68EA-98202CD9D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600" y="777303"/>
            <a:ext cx="10848800" cy="1179894"/>
          </a:xfrm>
        </p:spPr>
        <p:txBody>
          <a:bodyPr/>
          <a:lstStyle/>
          <a:p>
            <a:r>
              <a:rPr lang="en-US" dirty="0">
                <a:solidFill>
                  <a:srgbClr val="7564A0"/>
                </a:solidFill>
                <a:latin typeface="Arial"/>
                <a:cs typeface="Arial"/>
              </a:rPr>
              <a:t>What is a stewardship program?</a:t>
            </a:r>
            <a:endParaRPr lang="en-US" dirty="0">
              <a:solidFill>
                <a:srgbClr val="7564A0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0CC8AB7-D9ED-CD45-9901-47B6D4C800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957197"/>
            <a:ext cx="108488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2600" kern="100" dirty="0">
                <a:effectLst/>
                <a:ea typeface="Aptos" panose="020B0004020202020204" pitchFamily="34" charset="0"/>
              </a:rPr>
              <a:t>When someone purchases paint or spray paint, </a:t>
            </a:r>
            <a:br>
              <a:rPr lang="en-CA" sz="2600" kern="100" dirty="0">
                <a:effectLst/>
                <a:ea typeface="Aptos" panose="020B0004020202020204" pitchFamily="34" charset="0"/>
              </a:rPr>
            </a:br>
            <a:r>
              <a:rPr lang="en-CA" sz="2600" kern="100" dirty="0">
                <a:effectLst/>
                <a:ea typeface="Aptos" panose="020B0004020202020204" pitchFamily="34" charset="0"/>
              </a:rPr>
              <a:t>they pay a small environmental fee. </a:t>
            </a:r>
            <a:endParaRPr lang="en-CA" sz="2600" kern="100" dirty="0">
              <a:ea typeface="Aptos" panose="020B0004020202020204" pitchFamily="34" charset="0"/>
            </a:endParaRPr>
          </a:p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2600" kern="100" dirty="0">
                <a:effectLst/>
                <a:ea typeface="Aptos" panose="020B0004020202020204" pitchFamily="34" charset="0"/>
              </a:rPr>
              <a:t>The money from the environmental fee </a:t>
            </a:r>
            <a:br>
              <a:rPr lang="en-CA" sz="2600" kern="100" dirty="0">
                <a:effectLst/>
                <a:ea typeface="Aptos" panose="020B0004020202020204" pitchFamily="34" charset="0"/>
              </a:rPr>
            </a:br>
            <a:r>
              <a:rPr lang="en-CA" sz="2600" kern="100" dirty="0">
                <a:effectLst/>
                <a:ea typeface="Aptos" panose="020B0004020202020204" pitchFamily="34" charset="0"/>
              </a:rPr>
              <a:t>pays for the recycling of the paint.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400" dirty="0"/>
          </a:p>
          <a:p>
            <a:pPr marL="0" indent="0">
              <a:buFont typeface="Arial" panose="020B0604020202020204" pitchFamily="34" charset="0"/>
              <a:buNone/>
            </a:pPr>
            <a:endParaRPr lang="en-US" sz="2400" dirty="0"/>
          </a:p>
          <a:p>
            <a:pPr marL="0" indent="0">
              <a:buNone/>
            </a:pPr>
            <a:endParaRPr lang="en-US" sz="2800" dirty="0"/>
          </a:p>
        </p:txBody>
      </p:sp>
      <p:pic>
        <p:nvPicPr>
          <p:cNvPr id="8" name="Picture 7" descr="A yellow dollar sign with black text&#10;&#10;Description automatically generated">
            <a:extLst>
              <a:ext uri="{FF2B5EF4-FFF2-40B4-BE49-F238E27FC236}">
                <a16:creationId xmlns:a16="http://schemas.microsoft.com/office/drawing/2014/main" id="{6882ADC1-9799-BEB9-11A0-B487956F47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01167" y="3137091"/>
            <a:ext cx="1485900" cy="148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517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3000" accel="50000" decel="50000" fill="remove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6.25E-7 -7.40741E-7 L -0.00039 -0.0854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-4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AC216F-DB03-9DAC-53B1-2CD7759F09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7B52C0C-40E7-EC78-6D4E-36B48C535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600" y="777303"/>
            <a:ext cx="10848800" cy="1179894"/>
          </a:xfrm>
        </p:spPr>
        <p:txBody>
          <a:bodyPr/>
          <a:lstStyle/>
          <a:p>
            <a:r>
              <a:rPr lang="en-US" dirty="0">
                <a:solidFill>
                  <a:srgbClr val="7564A0"/>
                </a:solidFill>
                <a:latin typeface="Arial"/>
                <a:cs typeface="Arial"/>
              </a:rPr>
              <a:t>What do I do with old paint?</a:t>
            </a:r>
            <a:endParaRPr lang="en-US" dirty="0">
              <a:solidFill>
                <a:srgbClr val="7564A0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6D0AB5C-CE9F-1EEE-CE3E-CA1270D1E6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957197"/>
            <a:ext cx="108488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2600" kern="100" dirty="0">
                <a:ea typeface="Aptos" panose="020B0004020202020204" pitchFamily="34" charset="0"/>
              </a:rPr>
              <a:t>Old paint, containers (full or empty), </a:t>
            </a:r>
            <a:br>
              <a:rPr lang="en-CA" sz="2600" kern="100" dirty="0">
                <a:ea typeface="Aptos" panose="020B0004020202020204" pitchFamily="34" charset="0"/>
              </a:rPr>
            </a:br>
            <a:r>
              <a:rPr lang="en-CA" sz="2600" kern="100" dirty="0">
                <a:ea typeface="Aptos" panose="020B0004020202020204" pitchFamily="34" charset="0"/>
              </a:rPr>
              <a:t>and spray paint can be </a:t>
            </a:r>
            <a:r>
              <a:rPr lang="en-CA" sz="2600" kern="100" dirty="0">
                <a:effectLst/>
                <a:ea typeface="Aptos" panose="020B0004020202020204" pitchFamily="34" charset="0"/>
              </a:rPr>
              <a:t>taken to a </a:t>
            </a:r>
            <a:br>
              <a:rPr lang="en-CA" sz="2600" kern="100" dirty="0">
                <a:effectLst/>
                <a:ea typeface="Aptos" panose="020B0004020202020204" pitchFamily="34" charset="0"/>
              </a:rPr>
            </a:br>
            <a:r>
              <a:rPr lang="en-CA" sz="2600" kern="100" dirty="0">
                <a:effectLst/>
                <a:ea typeface="Aptos" panose="020B0004020202020204" pitchFamily="34" charset="0"/>
              </a:rPr>
              <a:t>recycling depot.</a:t>
            </a:r>
          </a:p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2600" kern="100" dirty="0">
                <a:ea typeface="Aptos" panose="020B0004020202020204" pitchFamily="34" charset="0"/>
              </a:rPr>
              <a:t>The paint is put into a large plastic </a:t>
            </a:r>
            <a:br>
              <a:rPr lang="en-CA" sz="2600" kern="100" dirty="0">
                <a:ea typeface="Aptos" panose="020B0004020202020204" pitchFamily="34" charset="0"/>
              </a:rPr>
            </a:br>
            <a:r>
              <a:rPr lang="en-CA" sz="2600" kern="100" dirty="0">
                <a:ea typeface="Aptos" panose="020B0004020202020204" pitchFamily="34" charset="0"/>
              </a:rPr>
              <a:t>container to prevent spills.</a:t>
            </a:r>
          </a:p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2600" kern="100" dirty="0">
                <a:ea typeface="Aptos" panose="020B0004020202020204" pitchFamily="34" charset="0"/>
              </a:rPr>
              <a:t>The container is collected by </a:t>
            </a:r>
            <a:br>
              <a:rPr lang="en-CA" sz="2600" kern="100" dirty="0">
                <a:ea typeface="Aptos" panose="020B0004020202020204" pitchFamily="34" charset="0"/>
              </a:rPr>
            </a:br>
            <a:r>
              <a:rPr lang="en-CA" sz="2600" kern="100" dirty="0">
                <a:ea typeface="Aptos" panose="020B0004020202020204" pitchFamily="34" charset="0"/>
              </a:rPr>
              <a:t>registered processors. </a:t>
            </a:r>
            <a:endParaRPr lang="en-CA" sz="2600" kern="100" dirty="0">
              <a:effectLst/>
              <a:ea typeface="Aptos" panose="020B00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2400" dirty="0">
              <a:solidFill>
                <a:schemeClr val="tx2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2400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US" sz="2800" dirty="0">
              <a:solidFill>
                <a:schemeClr val="tx2"/>
              </a:solidFill>
            </a:endParaRPr>
          </a:p>
        </p:txBody>
      </p:sp>
      <p:pic>
        <p:nvPicPr>
          <p:cNvPr id="5" name="Picture 4" descr="Several containers with cans in them&#10;&#10;Description automatically generated">
            <a:extLst>
              <a:ext uri="{FF2B5EF4-FFF2-40B4-BE49-F238E27FC236}">
                <a16:creationId xmlns:a16="http://schemas.microsoft.com/office/drawing/2014/main" id="{09718D19-A2A2-6521-795A-CD1F9388556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56400" y="549465"/>
            <a:ext cx="5067300" cy="5067300"/>
          </a:xfrm>
          <a:prstGeom prst="ellips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 descr="A cartoon of a paint can wearing a hat&#10;&#10;Description automatically generated">
            <a:extLst>
              <a:ext uri="{FF2B5EF4-FFF2-40B4-BE49-F238E27FC236}">
                <a16:creationId xmlns:a16="http://schemas.microsoft.com/office/drawing/2014/main" id="{3D82E639-8E0B-73BC-76DF-B9B9222F20B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2160" y="2868979"/>
            <a:ext cx="3454400" cy="3720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7130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5E21C0-E0E6-D63A-578D-AE6E0C3D15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5FA64AC-3294-E9DB-AF9A-A22CE3BC8B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600" y="777303"/>
            <a:ext cx="10848800" cy="1179894"/>
          </a:xfrm>
        </p:spPr>
        <p:txBody>
          <a:bodyPr/>
          <a:lstStyle/>
          <a:p>
            <a:r>
              <a:rPr lang="en-US" dirty="0">
                <a:solidFill>
                  <a:srgbClr val="7564A0"/>
                </a:solidFill>
                <a:latin typeface="Arial"/>
                <a:cs typeface="Arial"/>
              </a:rPr>
              <a:t>What happens to the paint?</a:t>
            </a:r>
            <a:endParaRPr lang="en-US" dirty="0">
              <a:solidFill>
                <a:srgbClr val="7564A0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FC85A60-0C4B-06E5-F3A9-0369CA5474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957197"/>
            <a:ext cx="108488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2600" kern="100" dirty="0">
                <a:effectLst/>
                <a:ea typeface="Aptos" panose="020B0004020202020204" pitchFamily="34" charset="0"/>
              </a:rPr>
              <a:t>Suitable latex (water-based) paint can </a:t>
            </a:r>
            <a:br>
              <a:rPr lang="en-CA" sz="2600" kern="100" dirty="0">
                <a:effectLst/>
                <a:ea typeface="Aptos" panose="020B0004020202020204" pitchFamily="34" charset="0"/>
              </a:rPr>
            </a:br>
            <a:r>
              <a:rPr lang="en-CA" sz="2600" kern="100" dirty="0">
                <a:effectLst/>
                <a:ea typeface="Aptos" panose="020B0004020202020204" pitchFamily="34" charset="0"/>
              </a:rPr>
              <a:t>be remixed into new paint.</a:t>
            </a:r>
          </a:p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2600" kern="100" dirty="0">
                <a:effectLst/>
                <a:ea typeface="Aptos" panose="020B0004020202020204" pitchFamily="34" charset="0"/>
              </a:rPr>
              <a:t>Oil-</a:t>
            </a:r>
            <a:r>
              <a:rPr lang="en-CA" sz="2600" kern="100" dirty="0">
                <a:ea typeface="Aptos" panose="020B0004020202020204" pitchFamily="34" charset="0"/>
              </a:rPr>
              <a:t>b</a:t>
            </a:r>
            <a:r>
              <a:rPr lang="en-CA" sz="2600" kern="100" dirty="0">
                <a:effectLst/>
                <a:ea typeface="Aptos" panose="020B0004020202020204" pitchFamily="34" charset="0"/>
              </a:rPr>
              <a:t>ased paint can be used </a:t>
            </a:r>
            <a:r>
              <a:rPr lang="en-CA" sz="2600" kern="100" dirty="0">
                <a:ea typeface="Aptos" panose="020B0004020202020204" pitchFamily="34" charset="0"/>
              </a:rPr>
              <a:t>as </a:t>
            </a:r>
            <a:br>
              <a:rPr lang="en-CA" sz="2600" kern="100" dirty="0">
                <a:ea typeface="Aptos" panose="020B0004020202020204" pitchFamily="34" charset="0"/>
              </a:rPr>
            </a:br>
            <a:r>
              <a:rPr lang="en-CA" sz="2600" kern="100" dirty="0">
                <a:ea typeface="Aptos" panose="020B0004020202020204" pitchFamily="34" charset="0"/>
              </a:rPr>
              <a:t>alternative fuel sources.</a:t>
            </a:r>
          </a:p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2600" kern="100" dirty="0">
                <a:effectLst/>
                <a:ea typeface="Aptos" panose="020B0004020202020204" pitchFamily="34" charset="0"/>
              </a:rPr>
              <a:t>Solid or semi-solid paint is used as </a:t>
            </a:r>
            <a:br>
              <a:rPr lang="en-CA" sz="2600" kern="100" dirty="0">
                <a:effectLst/>
                <a:ea typeface="Aptos" panose="020B0004020202020204" pitchFamily="34" charset="0"/>
              </a:rPr>
            </a:br>
            <a:r>
              <a:rPr lang="en-CA" sz="2600" kern="100" dirty="0">
                <a:effectLst/>
                <a:ea typeface="Aptos" panose="020B0004020202020204" pitchFamily="34" charset="0"/>
              </a:rPr>
              <a:t>feedstock in cement manufacturing.</a:t>
            </a:r>
          </a:p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endParaRPr lang="en-CA" sz="2600" kern="100" dirty="0">
              <a:effectLst/>
              <a:ea typeface="Aptos" panose="020B0004020202020204" pitchFamily="34" charset="0"/>
            </a:endParaRPr>
          </a:p>
        </p:txBody>
      </p:sp>
      <p:pic>
        <p:nvPicPr>
          <p:cNvPr id="3" name="Picture 2" descr="A person pouring liquid into a bucket&#10;&#10;Description automatically generated">
            <a:extLst>
              <a:ext uri="{FF2B5EF4-FFF2-40B4-BE49-F238E27FC236}">
                <a16:creationId xmlns:a16="http://schemas.microsoft.com/office/drawing/2014/main" id="{800F53F6-E14E-3638-0A23-9EF4C1191A1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04502" y="1157099"/>
            <a:ext cx="4543801" cy="4543801"/>
          </a:xfrm>
          <a:prstGeom prst="ellips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316005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A3F62E-3171-23BD-C376-6DCA7A91B8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le of broken pieces of plastic&#10;&#10;Description automatically generated">
            <a:extLst>
              <a:ext uri="{FF2B5EF4-FFF2-40B4-BE49-F238E27FC236}">
                <a16:creationId xmlns:a16="http://schemas.microsoft.com/office/drawing/2014/main" id="{5BAD49D0-CFE5-41D6-9018-F6F280CD135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44921" y="4065907"/>
            <a:ext cx="4402908" cy="31242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E5EA4F09-ABA5-0102-37CC-0BE9BFD96F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600" y="777303"/>
            <a:ext cx="10848800" cy="1179894"/>
          </a:xfrm>
        </p:spPr>
        <p:txBody>
          <a:bodyPr/>
          <a:lstStyle/>
          <a:p>
            <a:r>
              <a:rPr lang="en-US" dirty="0">
                <a:solidFill>
                  <a:srgbClr val="7564A0"/>
                </a:solidFill>
                <a:latin typeface="Arial"/>
                <a:cs typeface="Arial"/>
              </a:rPr>
              <a:t>What happens to the containers?</a:t>
            </a:r>
            <a:endParaRPr lang="en-US" dirty="0">
              <a:solidFill>
                <a:srgbClr val="7564A0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759FD9E-ED4A-D4C2-406B-79D074580E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957197"/>
            <a:ext cx="6122159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2600" dirty="0">
                <a:solidFill>
                  <a:srgbClr val="333333"/>
                </a:solidFill>
                <a:effectLst/>
                <a:ea typeface="Aptos" panose="020B0004020202020204" pitchFamily="34" charset="0"/>
              </a:rPr>
              <a:t>Plastic containers are shredded and used to create plastic lumber and </a:t>
            </a:r>
            <a:br>
              <a:rPr lang="en-CA" sz="2600" dirty="0">
                <a:solidFill>
                  <a:srgbClr val="333333"/>
                </a:solidFill>
                <a:effectLst/>
                <a:ea typeface="Aptos" panose="020B0004020202020204" pitchFamily="34" charset="0"/>
              </a:rPr>
            </a:br>
            <a:r>
              <a:rPr lang="en-CA" sz="2600" dirty="0">
                <a:solidFill>
                  <a:srgbClr val="333333"/>
                </a:solidFill>
                <a:effectLst/>
                <a:ea typeface="Aptos" panose="020B0004020202020204" pitchFamily="34" charset="0"/>
              </a:rPr>
              <a:t>other items.</a:t>
            </a:r>
          </a:p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2600" dirty="0">
                <a:solidFill>
                  <a:srgbClr val="333333"/>
                </a:solidFill>
                <a:ea typeface="Aptos" panose="020B0004020202020204" pitchFamily="34" charset="0"/>
              </a:rPr>
              <a:t>M</a:t>
            </a:r>
            <a:r>
              <a:rPr lang="en-CA" sz="2600" dirty="0">
                <a:solidFill>
                  <a:srgbClr val="333333"/>
                </a:solidFill>
                <a:effectLst/>
                <a:ea typeface="Aptos" panose="020B0004020202020204" pitchFamily="34" charset="0"/>
              </a:rPr>
              <a:t>etal containers (paint or spray paint) are melted and reformed into industrial metals like rebar.</a:t>
            </a:r>
            <a:endParaRPr lang="en-CA" sz="2600" kern="100" dirty="0">
              <a:effectLst/>
              <a:ea typeface="Aptos" panose="020B0004020202020204" pitchFamily="34" charset="0"/>
            </a:endParaRPr>
          </a:p>
        </p:txBody>
      </p:sp>
      <p:pic>
        <p:nvPicPr>
          <p:cNvPr id="8" name="Picture 7" descr="A close-up of a pile of steel rods&#10;&#10;Description automatically generated">
            <a:extLst>
              <a:ext uri="{FF2B5EF4-FFF2-40B4-BE49-F238E27FC236}">
                <a16:creationId xmlns:a16="http://schemas.microsoft.com/office/drawing/2014/main" id="{89B2B2A9-2B1F-1B86-4270-026A7E85DC9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3171" r="24805"/>
          <a:stretch/>
        </p:blipFill>
        <p:spPr>
          <a:xfrm>
            <a:off x="8962641" y="461121"/>
            <a:ext cx="2686145" cy="2686145"/>
          </a:xfrm>
          <a:prstGeom prst="ellips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 descr="A planter with yellow flowers in it&#10;&#10;Description automatically generated">
            <a:extLst>
              <a:ext uri="{FF2B5EF4-FFF2-40B4-BE49-F238E27FC236}">
                <a16:creationId xmlns:a16="http://schemas.microsoft.com/office/drawing/2014/main" id="{1A2CB3BC-FFC4-796B-FD92-C97C3F6BDF5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25180" y="2445663"/>
            <a:ext cx="3374406" cy="3374406"/>
          </a:xfrm>
          <a:prstGeom prst="ellips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2730525A-409F-00CE-A68D-6751FE7CFE17}"/>
              </a:ext>
            </a:extLst>
          </p:cNvPr>
          <p:cNvSpPr/>
          <p:nvPr/>
        </p:nvSpPr>
        <p:spPr>
          <a:xfrm>
            <a:off x="4311964" y="5676729"/>
            <a:ext cx="2215977" cy="286682"/>
          </a:xfrm>
          <a:prstGeom prst="roundRect">
            <a:avLst/>
          </a:prstGeom>
          <a:solidFill>
            <a:srgbClr val="7564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9A2A068-378D-0F11-1682-5EC3F404D519}"/>
              </a:ext>
            </a:extLst>
          </p:cNvPr>
          <p:cNvSpPr txBox="1"/>
          <p:nvPr/>
        </p:nvSpPr>
        <p:spPr>
          <a:xfrm>
            <a:off x="4371925" y="5676728"/>
            <a:ext cx="2156017" cy="286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1200" b="1" dirty="0">
                <a:solidFill>
                  <a:schemeClr val="bg1"/>
                </a:solidFill>
                <a:effectLst/>
                <a:latin typeface="+mj-lt"/>
                <a:ea typeface="Aptos" panose="020B0004020202020204" pitchFamily="34" charset="0"/>
              </a:rPr>
              <a:t>Shredded Paint Containers</a:t>
            </a:r>
            <a:endParaRPr lang="en-CA" sz="1200" b="1" kern="100" dirty="0">
              <a:solidFill>
                <a:schemeClr val="bg1"/>
              </a:solidFill>
              <a:effectLst/>
              <a:latin typeface="+mj-lt"/>
              <a:ea typeface="Aptos" panose="020B0004020202020204" pitchFamily="34" charset="0"/>
            </a:endParaRPr>
          </a:p>
        </p:txBody>
      </p:sp>
      <p:pic>
        <p:nvPicPr>
          <p:cNvPr id="9" name="Picture 8" descr="A cartoon of a bucket with purple paint on it&#10;&#10;Description automatically generated">
            <a:extLst>
              <a:ext uri="{FF2B5EF4-FFF2-40B4-BE49-F238E27FC236}">
                <a16:creationId xmlns:a16="http://schemas.microsoft.com/office/drawing/2014/main" id="{667886F6-D624-57AE-5A40-0A5345F1A73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1405510"/>
            <a:ext cx="2949521" cy="3176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6487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F26B08-B8E5-4B80-63E7-F748047FBE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E4116AF-1A14-7E82-04D2-3C3F13F937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600" y="717123"/>
            <a:ext cx="10848800" cy="1179894"/>
          </a:xfrm>
        </p:spPr>
        <p:txBody>
          <a:bodyPr/>
          <a:lstStyle/>
          <a:p>
            <a:r>
              <a:rPr lang="en-US" dirty="0">
                <a:solidFill>
                  <a:srgbClr val="7564A0"/>
                </a:solidFill>
                <a:latin typeface="Arial"/>
                <a:cs typeface="Arial"/>
              </a:rPr>
              <a:t>How are we doing?</a:t>
            </a:r>
            <a:endParaRPr lang="en-US" dirty="0">
              <a:solidFill>
                <a:srgbClr val="7564A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112E1B1-8345-D36C-3BD4-AFE7EAFCFDD5}"/>
              </a:ext>
            </a:extLst>
          </p:cNvPr>
          <p:cNvSpPr txBox="1"/>
          <p:nvPr/>
        </p:nvSpPr>
        <p:spPr>
          <a:xfrm>
            <a:off x="671600" y="1648463"/>
            <a:ext cx="5018517" cy="3196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9000"/>
              </a:lnSpc>
            </a:pPr>
            <a:r>
              <a:rPr lang="en-US" sz="8000" b="1" dirty="0">
                <a:solidFill>
                  <a:srgbClr val="7564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36.5</a:t>
            </a:r>
            <a:r>
              <a:rPr lang="en-US" sz="4800" b="1" dirty="0">
                <a:solidFill>
                  <a:srgbClr val="7564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3840"/>
              </a:lnSpc>
            </a:pPr>
            <a:r>
              <a:rPr lang="en-US" sz="4200" b="1" dirty="0">
                <a:solidFill>
                  <a:srgbClr val="7564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MILLION LITRES OF PAINT </a:t>
            </a:r>
          </a:p>
          <a:p>
            <a:pPr>
              <a:lnSpc>
                <a:spcPts val="3840"/>
              </a:lnSpc>
            </a:pPr>
            <a:r>
              <a:rPr lang="en-US" sz="4200" b="1" dirty="0">
                <a:solidFill>
                  <a:srgbClr val="7564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RECYCLED</a:t>
            </a:r>
          </a:p>
          <a:p>
            <a:pPr>
              <a:lnSpc>
                <a:spcPts val="3840"/>
              </a:lnSpc>
            </a:pPr>
            <a:r>
              <a:rPr lang="en-US" sz="4200" dirty="0">
                <a:solidFill>
                  <a:srgbClr val="7564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SINCE 2008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B75BC573-0C53-2AA9-DF02-A60BC6285318}"/>
              </a:ext>
            </a:extLst>
          </p:cNvPr>
          <p:cNvSpPr/>
          <p:nvPr/>
        </p:nvSpPr>
        <p:spPr>
          <a:xfrm>
            <a:off x="550577" y="4934948"/>
            <a:ext cx="3970623" cy="1092784"/>
          </a:xfrm>
          <a:prstGeom prst="roundRect">
            <a:avLst/>
          </a:prstGeom>
          <a:solidFill>
            <a:srgbClr val="7564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528582F-32C6-5CB4-A43C-8ED4BE5115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1" y="4960983"/>
            <a:ext cx="3849599" cy="1376034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2600" dirty="0">
                <a:solidFill>
                  <a:schemeClr val="bg1"/>
                </a:solidFill>
                <a:effectLst/>
                <a:ea typeface="Aptos" panose="020B0004020202020204" pitchFamily="34" charset="0"/>
              </a:rPr>
              <a:t>That’s enough to paint </a:t>
            </a:r>
            <a:br>
              <a:rPr lang="en-CA" sz="2600" dirty="0">
                <a:solidFill>
                  <a:schemeClr val="bg1"/>
                </a:solidFill>
                <a:effectLst/>
                <a:ea typeface="Aptos" panose="020B0004020202020204" pitchFamily="34" charset="0"/>
              </a:rPr>
            </a:br>
            <a:r>
              <a:rPr lang="en-CA" sz="2600" dirty="0">
                <a:solidFill>
                  <a:schemeClr val="bg1"/>
                </a:solidFill>
                <a:effectLst/>
                <a:ea typeface="Aptos" panose="020B0004020202020204" pitchFamily="34" charset="0"/>
              </a:rPr>
              <a:t>over 548,000 homes!</a:t>
            </a:r>
            <a:endParaRPr lang="en-CA" sz="2600" kern="100" dirty="0">
              <a:solidFill>
                <a:schemeClr val="bg1"/>
              </a:solidFill>
              <a:effectLst/>
              <a:ea typeface="Aptos" panose="020B0004020202020204" pitchFamily="34" charset="0"/>
            </a:endParaRPr>
          </a:p>
        </p:txBody>
      </p:sp>
      <p:pic>
        <p:nvPicPr>
          <p:cNvPr id="3" name="Picture 2" descr="A cartoon character holding a paint brush and a wall of houses&#10;&#10;Description automatically generated">
            <a:extLst>
              <a:ext uri="{FF2B5EF4-FFF2-40B4-BE49-F238E27FC236}">
                <a16:creationId xmlns:a16="http://schemas.microsoft.com/office/drawing/2014/main" id="{E3FCBF75-CC3A-3D9D-C3CF-4C86338189F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1201" y="870776"/>
            <a:ext cx="7670800" cy="527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422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1_Office Theme">
  <a:themeElements>
    <a:clrScheme name="ARMA AGM">
      <a:dk1>
        <a:srgbClr val="212121"/>
      </a:dk1>
      <a:lt1>
        <a:srgbClr val="FFFFFF"/>
      </a:lt1>
      <a:dk2>
        <a:srgbClr val="44546A"/>
      </a:dk2>
      <a:lt2>
        <a:srgbClr val="E7E6E6"/>
      </a:lt2>
      <a:accent1>
        <a:srgbClr val="009290"/>
      </a:accent1>
      <a:accent2>
        <a:srgbClr val="EE7623"/>
      </a:accent2>
      <a:accent3>
        <a:srgbClr val="0093C9"/>
      </a:accent3>
      <a:accent4>
        <a:srgbClr val="7564A0"/>
      </a:accent4>
      <a:accent5>
        <a:srgbClr val="AE5D57"/>
      </a:accent5>
      <a:accent6>
        <a:srgbClr val="B09700"/>
      </a:accent6>
      <a:hlink>
        <a:srgbClr val="009290"/>
      </a:hlink>
      <a:folHlink>
        <a:srgbClr val="EC7C3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F7DC8F369F38144ADED2F76F0E7C99A" ma:contentTypeVersion="6" ma:contentTypeDescription="Create a new document." ma:contentTypeScope="" ma:versionID="113a6e3e951fc8930cd8920ee9f3a9ca">
  <xsd:schema xmlns:xsd="http://www.w3.org/2001/XMLSchema" xmlns:xs="http://www.w3.org/2001/XMLSchema" xmlns:p="http://schemas.microsoft.com/office/2006/metadata/properties" xmlns:ns2="e360d507-05f6-40bf-9b65-2c7f43894dae" xmlns:ns3="3a433e76-c7d8-40de-a6f7-738e30660463" targetNamespace="http://schemas.microsoft.com/office/2006/metadata/properties" ma:root="true" ma:fieldsID="bef61aaebd721b445fe7c8ef90b23b18" ns2:_="" ns3:_="">
    <xsd:import namespace="e360d507-05f6-40bf-9b65-2c7f43894dae"/>
    <xsd:import namespace="3a433e76-c7d8-40de-a6f7-738e306604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60d507-05f6-40bf-9b65-2c7f43894da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433e76-c7d8-40de-a6f7-738e30660463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3a433e76-c7d8-40de-a6f7-738e30660463">
      <UserInfo>
        <DisplayName>Chantal Lowe</DisplayName>
        <AccountId>26</AccountId>
        <AccountType/>
      </UserInfo>
      <UserInfo>
        <DisplayName>Gabrielle Betts</DisplayName>
        <AccountId>20</AccountId>
        <AccountType/>
      </UserInfo>
      <UserInfo>
        <DisplayName>Che-Wei Chung</DisplayName>
        <AccountId>28</AccountId>
        <AccountType/>
      </UserInfo>
      <UserInfo>
        <DisplayName>Ed Gugenheimer</DisplayName>
        <AccountId>24</AccountId>
        <AccountType/>
      </UserInfo>
      <UserInfo>
        <DisplayName>Lee Heidecker</DisplayName>
        <AccountId>36</AccountId>
        <AccountType/>
      </UserInfo>
      <UserInfo>
        <DisplayName>Victor Dong</DisplayName>
        <AccountId>13</AccountId>
        <AccountType/>
      </UserInfo>
      <UserInfo>
        <DisplayName>Gavin Sidhu</DisplayName>
        <AccountId>111</AccountId>
        <AccountType/>
      </UserInfo>
      <UserInfo>
        <DisplayName>Carrie Savage</DisplayName>
        <AccountId>96</AccountId>
        <AccountType/>
      </UserInfo>
      <UserInfo>
        <DisplayName>Shannon Castle</DisplayName>
        <AccountId>124</AccountId>
        <AccountType/>
      </UserInfo>
      <UserInfo>
        <DisplayName>Scott Channon</DisplayName>
        <AccountId>15</AccountId>
        <AccountType/>
      </UserInfo>
      <UserInfo>
        <DisplayName>Cathy Kiss</DisplayName>
        <AccountId>62</AccountId>
        <AccountType/>
      </UserInfo>
      <UserInfo>
        <DisplayName>Heather Shewchuk</DisplayName>
        <AccountId>38</AccountId>
        <AccountType/>
      </UserInfo>
      <UserInfo>
        <DisplayName>Monique Coon</DisplayName>
        <AccountId>130</AccountId>
        <AccountType/>
      </UserInfo>
      <UserInfo>
        <DisplayName>Kerri Schabert</DisplayName>
        <AccountId>132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5ED98F38-1480-434D-9F3E-42EA40FD9079}">
  <ds:schemaRefs>
    <ds:schemaRef ds:uri="3a433e76-c7d8-40de-a6f7-738e30660463"/>
    <ds:schemaRef ds:uri="e360d507-05f6-40bf-9b65-2c7f43894da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BDE87312-C15D-4F57-A647-317EA8952DA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C570B8D-3B03-4627-A862-870676751352}">
  <ds:schemaRefs>
    <ds:schemaRef ds:uri="3a433e76-c7d8-40de-a6f7-738e30660463"/>
    <ds:schemaRef ds:uri="e360d507-05f6-40bf-9b65-2c7f43894dae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1088</TotalTime>
  <Words>280</Words>
  <Application>Microsoft Macintosh PowerPoint</Application>
  <PresentationFormat>Widescreen</PresentationFormat>
  <Paragraphs>40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Aptos</vt:lpstr>
      <vt:lpstr>Arial</vt:lpstr>
      <vt:lpstr>1_Office Theme</vt:lpstr>
      <vt:lpstr>PowerPoint Presentation</vt:lpstr>
      <vt:lpstr>When did paint recycling start  in Alberta?</vt:lpstr>
      <vt:lpstr>PowerPoint Presentation</vt:lpstr>
      <vt:lpstr>What is a stewardship program?</vt:lpstr>
      <vt:lpstr>What do I do with old paint?</vt:lpstr>
      <vt:lpstr>What happens to the paint?</vt:lpstr>
      <vt:lpstr>What happens to the containers?</vt:lpstr>
      <vt:lpstr>How are we doing?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Kayla Doody</dc:creator>
  <cp:lastModifiedBy>Scott Channon</cp:lastModifiedBy>
  <cp:revision>87</cp:revision>
  <dcterms:created xsi:type="dcterms:W3CDTF">2024-02-26T22:20:52Z</dcterms:created>
  <dcterms:modified xsi:type="dcterms:W3CDTF">2025-01-30T17:20:33Z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0x010100AF7DC8F369F38144ADED2F76F0E7C99A</vt:lpwstr>
  </property>
</Properties>
</file>