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20"/>
  </p:notesMasterIdLst>
  <p:sldIdLst>
    <p:sldId id="1503" r:id="rId5"/>
    <p:sldId id="9404" r:id="rId6"/>
    <p:sldId id="9405" r:id="rId7"/>
    <p:sldId id="9406" r:id="rId8"/>
    <p:sldId id="9407" r:id="rId9"/>
    <p:sldId id="9408" r:id="rId10"/>
    <p:sldId id="9414" r:id="rId11"/>
    <p:sldId id="9403" r:id="rId12"/>
    <p:sldId id="9409" r:id="rId13"/>
    <p:sldId id="9416" r:id="rId14"/>
    <p:sldId id="9412" r:id="rId15"/>
    <p:sldId id="9410" r:id="rId16"/>
    <p:sldId id="9411" r:id="rId17"/>
    <p:sldId id="9415" r:id="rId18"/>
    <p:sldId id="941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C8F90B-934B-4C72-2562-FE86E38CD02C}" name="Shannon Castle" initials="SC" userId="S::scastle@albertarecycling.ca::11bbc498-ef74-4372-92ad-30a30ff9c29a" providerId="AD"/>
  <p188:author id="{7F13253C-8353-BC26-9BA6-DB9418D006C5}" name="Lee Heidecker" initials="LH" userId="S::lheidecker@albertarecycling.ca::c7ab7157-1012-4ddc-98bc-209f43b59e72" providerId="AD"/>
  <p188:author id="{5A4A7040-1E96-87D4-B4CF-676C6BC24BFC}" name="Victor Dong" initials="VD" userId="S::VDong@albertarecycling.ca::cc54e162-0a1b-4db9-8f04-b091f52e3b9e" providerId="AD"/>
  <p188:author id="{01763B4C-352C-7EDE-029F-2559FB41C7EA}" name="Che-Wei Chung" initials="CC" userId="S::CChung@albertarecycling.ca::57f7ff12-f72a-4a02-926b-0d9c7a04a3e1" providerId="AD"/>
  <p188:author id="{EFB0A965-0EBA-1AC3-D566-FA8CB8F1BF1B}" name="Gavin Sidhu" initials="GS" userId="S::GSidhu@albertarecycling.ca::9bfd4a64-442a-4fc9-932b-5fc3e43338aa" providerId="AD"/>
  <p188:author id="{8743196E-2CD6-FA5C-25B4-D3B17BA78652}" name="Scott Channon" initials="SC" userId="S::SChannon@albertarecycling.ca::812d699d-9738-409a-a699-9ee60d52069e" providerId="AD"/>
  <p188:author id="{59EC1F84-49BC-F969-073C-0E6AD6C16B6F}" name="Scott Channon" initials="SC" userId="S::schannon@albertarecycling.ca::812d699d-9738-409a-a699-9ee60d52069e" providerId="AD"/>
  <p188:author id="{3D0322AB-B15E-FBC7-06D0-5F2F9D231972}" name="Gavin Sidhu" initials="GS" userId="S::gsidhu@albertarecycling.ca::9bfd4a64-442a-4fc9-932b-5fc3e43338aa" providerId="AD"/>
  <p188:author id="{952DB6BA-02D0-44B8-A03E-C6B16BCC771A}" name="Kayla Doody" initials="KD" userId="S::kayla.doody@cdnstrategygroup.com::b4c6d9a6-6148-4405-877c-7f7077f65329" providerId="AD"/>
  <p188:author id="{133A3FE2-9105-B368-C77A-AEDEC54836BC}" name="Lee Heidecker" initials="LH" userId="S::lheidecker_albertarecycling.ca#ext#@abgov.onmicrosoft.com::70553186-c191-472e-8357-70415a3b571e" providerId="AD"/>
  <p188:author id="{B118E1F3-4B3C-DFCD-C42A-19784BB75217}" name="Gabrielle Betts" initials="GB" userId="S::gbetts@albertarecycling.ca::48a84b0d-eca1-4bde-afa7-388f98e6f4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5D57"/>
    <a:srgbClr val="7564A0"/>
    <a:srgbClr val="0093C9"/>
    <a:srgbClr val="005293"/>
    <a:srgbClr val="009391"/>
    <a:srgbClr val="B09700"/>
    <a:srgbClr val="D9732D"/>
    <a:srgbClr val="339966"/>
    <a:srgbClr val="EE7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B925D-4E16-3A2F-89A3-160841F602E8}" v="1" dt="2024-05-04T01:01:13.694"/>
    <p1510:client id="{76903887-50E1-1BF5-D158-6A6B4F0594B3}" v="238" dt="2024-05-03T22:47:45.923"/>
    <p1510:client id="{CD3868BF-D99D-98D8-779C-86392CF3615D}" v="332" dt="2024-05-03T14:35:41.646"/>
    <p1510:client id="{FB494081-A110-854B-C2F2-1CB7DA7DC9AF}" v="6" dt="2024-05-02T17:50:02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1"/>
    <p:restoredTop sz="79190"/>
  </p:normalViewPr>
  <p:slideViewPr>
    <p:cSldViewPr snapToGrid="0">
      <p:cViewPr varScale="1">
        <p:scale>
          <a:sx n="95" d="100"/>
          <a:sy n="9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EE3C-7D94-C742-BAB3-F377A32FA8C4}" type="datetimeFigureOut">
              <a:rPr lang="en-US" smtClean="0"/>
              <a:t>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6860-A56A-0948-9247-4A559F263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C9C726-E246-4D40-9085-85D9DEEB43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14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0D704-8624-64D1-10C3-729C3FEB8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84D2F9-6F00-7C48-E945-23A6A532E4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C21C1E-E4B5-A603-D11F-8643CA847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95CA8-2451-AAA7-BC6F-589DEC6E1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5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5B77E-2E9F-AB81-E653-F86C8D654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E728FB-5EEE-B4B7-6471-171036C90A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3A72B1-14CF-3031-7ED7-A72D752A1F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2CE30-A6EB-4EE3-95E4-03524B012C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96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81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044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521BF-57F0-6888-DEBD-DBBEB9699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FE4DEC-62C2-AEEA-CD51-719CADF4BF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5261C3-238B-F3BB-CE87-3BAB239440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62CB8-B00F-2D74-67FB-BD020810D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35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BEF06-2F5D-2AAA-F969-8B743D225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2360D7-20B7-FB65-947A-40505538CD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E6FF26-87C4-BD24-0A9E-55B185C10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429DD9-F426-D910-6C3D-A91BEAD6AB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763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49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87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30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23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B5D2F-48F6-498C-49F6-8582CE4E4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6E1433-1D62-6369-FF52-756466D211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386ECE-B083-2A2F-DB27-36E3C84E4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 to video: https://</a:t>
            </a:r>
            <a:r>
              <a:rPr lang="en-US" dirty="0" err="1"/>
              <a:t>youtu.be</a:t>
            </a:r>
            <a:r>
              <a:rPr lang="en-US" dirty="0"/>
              <a:t>/</a:t>
            </a:r>
            <a:r>
              <a:rPr lang="en-US" dirty="0" err="1"/>
              <a:t>uyK-AxcKYds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8ECDAB-4C67-31BA-BD07-E7870F5C4F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186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79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6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44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F08B52-3192-AF42-9AF5-913502518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Slide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D8D51EC-ADAE-A2A9-31E5-365D6B8063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64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BKG_No Footer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13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3CBDBC1-2E10-614D-C7D5-5011B4CE64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ABFB97-1E9D-0026-5720-E4A2E6B37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No Footer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92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c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69120-E39D-BA6A-89F1-F07FF3813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1707B-ED09-F56B-4988-09DC118978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2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nt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CFBCA11-4377-8219-4566-2DDB0B451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5E94D-FE33-5BF6-0CE4-1BF7A0F7D8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s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F544AAB-24E1-1DBE-31A3-F4777E49E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57235-1A45-09E7-BE4A-9C12EB070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3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il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E30BB2C-99F8-204E-80B7-856643C95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4A3012-EB49-2594-CFB9-8BF253FAF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25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0E970-E061-B747-83DE-ECB6A7D0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1C364-44D0-F64C-9335-522B453EE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2A31A-52C2-FE49-94DF-27F640CD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BC4C-96AE-3946-A294-EC0FB3ACD60A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91CD-9988-664B-8A80-C2BFB67C0F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BAD5-92F2-374C-A6BD-C4EBF044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3128-1299-5141-9B29-295377A05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1" r:id="rId4"/>
    <p:sldLayoutId id="2147483672" r:id="rId5"/>
    <p:sldLayoutId id="2147483676" r:id="rId6"/>
    <p:sldLayoutId id="2147483681" r:id="rId7"/>
    <p:sldLayoutId id="214748368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yK-AxcKYds?feature=oembed" TargetMode="Externa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artoon characters&#10;&#10;Description automatically generated">
            <a:extLst>
              <a:ext uri="{FF2B5EF4-FFF2-40B4-BE49-F238E27FC236}">
                <a16:creationId xmlns:a16="http://schemas.microsoft.com/office/drawing/2014/main" id="{ADD60AF5-7912-5623-B916-F8B3CE04C1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AF8DA6F4-5438-5196-DB47-3762A051E150}"/>
              </a:ext>
            </a:extLst>
          </p:cNvPr>
          <p:cNvSpPr txBox="1">
            <a:spLocks/>
          </p:cNvSpPr>
          <p:nvPr/>
        </p:nvSpPr>
        <p:spPr>
          <a:xfrm>
            <a:off x="1162488" y="1587812"/>
            <a:ext cx="10848800" cy="11798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Recycling in action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7F560D-B12C-FA7C-6714-C58D4217857A}"/>
              </a:ext>
            </a:extLst>
          </p:cNvPr>
          <p:cNvSpPr txBox="1"/>
          <p:nvPr/>
        </p:nvSpPr>
        <p:spPr>
          <a:xfrm>
            <a:off x="1187888" y="5999202"/>
            <a:ext cx="1088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1.0 - 01/2025</a:t>
            </a:r>
            <a:endParaRPr lang="en-CA" sz="1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85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FA094-BA35-43E1-E483-D6ECA7809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7" descr="A diagram of a recycling company&#10;&#10;Description automatically generated">
            <a:extLst>
              <a:ext uri="{FF2B5EF4-FFF2-40B4-BE49-F238E27FC236}">
                <a16:creationId xmlns:a16="http://schemas.microsoft.com/office/drawing/2014/main" id="{9CDA828C-6264-B749-9C3D-A8C5F1E602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117" y="578465"/>
            <a:ext cx="11091743" cy="623910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3E948D3-2AB7-ECCC-783F-0C5DE9780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What is a stewardship program?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C575C5-7CFF-E42E-1324-841E3361B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When the item is purchased, the </a:t>
            </a:r>
            <a:br>
              <a:rPr lang="en-US" sz="2400" dirty="0"/>
            </a:br>
            <a:r>
              <a:rPr lang="en-US" sz="2400" dirty="0"/>
              <a:t>environmental fee is collected </a:t>
            </a:r>
            <a:br>
              <a:rPr lang="en-US" sz="2400" dirty="0"/>
            </a:br>
            <a:r>
              <a:rPr lang="en-US" sz="2400" dirty="0"/>
              <a:t>by the producer.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It is submitted to ARMA.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ARMA provides the funds </a:t>
            </a:r>
            <a:br>
              <a:rPr lang="en-US" sz="2400" dirty="0"/>
            </a:br>
            <a:r>
              <a:rPr lang="en-US" sz="2400" dirty="0"/>
              <a:t>to the Transporter and </a:t>
            </a:r>
            <a:br>
              <a:rPr lang="en-US" sz="2400" dirty="0"/>
            </a:br>
            <a:r>
              <a:rPr lang="en-US" sz="2400" dirty="0"/>
              <a:t>Recyclers, and might also </a:t>
            </a:r>
            <a:br>
              <a:rPr lang="en-US" sz="2400" dirty="0"/>
            </a:br>
            <a:r>
              <a:rPr lang="en-US" sz="2400" dirty="0"/>
              <a:t>support the municipality/</a:t>
            </a:r>
            <a:br>
              <a:rPr lang="en-US" sz="2400" dirty="0"/>
            </a:br>
            <a:r>
              <a:rPr lang="en-US" sz="2400" dirty="0"/>
              <a:t>collection site.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59536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A6FE1-FA48-B5C6-20E2-F54893FAB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1AD0BF-AE9A-7121-0527-C6597216C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Where do you take the old stuff?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B8C0CBD-EF65-25DB-FB5F-30C6F0901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71337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Old materials are taken to a Recycling Depot.</a:t>
            </a:r>
          </a:p>
          <a:p>
            <a:r>
              <a:rPr lang="en-US" sz="2200" dirty="0"/>
              <a:t>There are over 430 Recycling Depots across Alberta.</a:t>
            </a:r>
          </a:p>
          <a:p>
            <a:r>
              <a:rPr lang="en-US" sz="2200" dirty="0"/>
              <a:t>ARMA has an online Depot Finder</a:t>
            </a:r>
            <a:br>
              <a:rPr lang="en-US" sz="2200" dirty="0"/>
            </a:br>
            <a:r>
              <a:rPr lang="en-US" sz="2200" dirty="0"/>
              <a:t>to help you find one near you.</a:t>
            </a:r>
          </a:p>
        </p:txBody>
      </p:sp>
      <p:pic>
        <p:nvPicPr>
          <p:cNvPr id="5" name="Picture 4" descr="A cartoon of a recycling depot&#10;&#10;Description automatically generated">
            <a:extLst>
              <a:ext uri="{FF2B5EF4-FFF2-40B4-BE49-F238E27FC236}">
                <a16:creationId xmlns:a16="http://schemas.microsoft.com/office/drawing/2014/main" id="{4AD631D1-8B8F-D8BF-6E14-5577FE9D6A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016" y="2109350"/>
            <a:ext cx="7355238" cy="5053301"/>
          </a:xfrm>
          <a:prstGeom prst="rect">
            <a:avLst/>
          </a:prstGeom>
        </p:spPr>
      </p:pic>
      <p:pic>
        <p:nvPicPr>
          <p:cNvPr id="8" name="Picture 7" descr="A cartoon character with a wheel&#10;&#10;Description automatically generated">
            <a:extLst>
              <a:ext uri="{FF2B5EF4-FFF2-40B4-BE49-F238E27FC236}">
                <a16:creationId xmlns:a16="http://schemas.microsoft.com/office/drawing/2014/main" id="{792C6773-D06D-68D8-F986-87FA29E90F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139" y="1367250"/>
            <a:ext cx="6120888" cy="420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3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68 0.09606 L -0.42409 0.096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Linear economy.</a:t>
            </a:r>
            <a:endParaRPr lang="en-US" dirty="0"/>
          </a:p>
        </p:txBody>
      </p:sp>
      <p:pic>
        <p:nvPicPr>
          <p:cNvPr id="14" name="Content Placeholder 13" descr="Circular economy diagram with different colored arrows&#10;&#10;Description automatically generated">
            <a:extLst>
              <a:ext uri="{FF2B5EF4-FFF2-40B4-BE49-F238E27FC236}">
                <a16:creationId xmlns:a16="http://schemas.microsoft.com/office/drawing/2014/main" id="{5854E29E-E104-AC6F-5135-790415ACD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8846" y="777303"/>
            <a:ext cx="5825270" cy="5770488"/>
          </a:xfrm>
        </p:spPr>
      </p:pic>
      <p:pic>
        <p:nvPicPr>
          <p:cNvPr id="15" name="Content Placeholder 13" descr="Circular economy diagram with different colored arrows&#10;&#10;Description automatically generated">
            <a:extLst>
              <a:ext uri="{FF2B5EF4-FFF2-40B4-BE49-F238E27FC236}">
                <a16:creationId xmlns:a16="http://schemas.microsoft.com/office/drawing/2014/main" id="{B18BF8D0-5EFB-3B93-B2BD-FAE1E3F623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730" y="2233525"/>
            <a:ext cx="5825270" cy="3847172"/>
          </a:xfrm>
          <a:prstGeom prst="rect">
            <a:avLst/>
          </a:prstGeom>
        </p:spPr>
      </p:pic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F0A0873C-0818-3C3B-A9F6-B96375630648}"/>
              </a:ext>
            </a:extLst>
          </p:cNvPr>
          <p:cNvSpPr txBox="1">
            <a:spLocks/>
          </p:cNvSpPr>
          <p:nvPr/>
        </p:nvSpPr>
        <p:spPr>
          <a:xfrm>
            <a:off x="671600" y="1740761"/>
            <a:ext cx="10848800" cy="21011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Natural resources are used to make </a:t>
            </a:r>
            <a:br>
              <a:rPr lang="en-US" sz="2600" dirty="0"/>
            </a:br>
            <a:r>
              <a:rPr lang="en-US" sz="2600" dirty="0"/>
              <a:t>something and then are thrown away.</a:t>
            </a:r>
          </a:p>
        </p:txBody>
      </p:sp>
      <p:pic>
        <p:nvPicPr>
          <p:cNvPr id="22" name="Picture 21" descr="A cartoon of a bucket and trash cans&#10;&#10;Description automatically generated">
            <a:extLst>
              <a:ext uri="{FF2B5EF4-FFF2-40B4-BE49-F238E27FC236}">
                <a16:creationId xmlns:a16="http://schemas.microsoft.com/office/drawing/2014/main" id="{15D520C4-90D2-D015-0C22-1AED7EE185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721" y="1957197"/>
            <a:ext cx="4226224" cy="290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8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Circular economy.</a:t>
            </a:r>
            <a:endParaRPr lang="en-US" dirty="0"/>
          </a:p>
        </p:txBody>
      </p:sp>
      <p:pic>
        <p:nvPicPr>
          <p:cNvPr id="14" name="Content Placeholder 13" descr="Circular economy diagram with different colored arrows&#10;&#10;Description automatically generated">
            <a:extLst>
              <a:ext uri="{FF2B5EF4-FFF2-40B4-BE49-F238E27FC236}">
                <a16:creationId xmlns:a16="http://schemas.microsoft.com/office/drawing/2014/main" id="{5854E29E-E104-AC6F-5135-790415ACD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6895" y="777303"/>
            <a:ext cx="5825270" cy="5770488"/>
          </a:xfrm>
        </p:spPr>
      </p:pic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F0A0873C-0818-3C3B-A9F6-B96375630648}"/>
              </a:ext>
            </a:extLst>
          </p:cNvPr>
          <p:cNvSpPr txBox="1">
            <a:spLocks/>
          </p:cNvSpPr>
          <p:nvPr/>
        </p:nvSpPr>
        <p:spPr>
          <a:xfrm>
            <a:off x="671600" y="1740761"/>
            <a:ext cx="10848800" cy="21011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Resources are used again and again.</a:t>
            </a:r>
          </a:p>
        </p:txBody>
      </p:sp>
      <p:pic>
        <p:nvPicPr>
          <p:cNvPr id="2" name="Picture 1" descr="A cartoon character with arms and legs&#10;&#10;Description automatically generated">
            <a:extLst>
              <a:ext uri="{FF2B5EF4-FFF2-40B4-BE49-F238E27FC236}">
                <a16:creationId xmlns:a16="http://schemas.microsoft.com/office/drawing/2014/main" id="{C20AC81C-893D-E07C-3597-F310D889E6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14" y="1841515"/>
            <a:ext cx="4006890" cy="431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4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0AED5-E76E-A620-A811-BBF57B238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5FAB2BA-225B-F8AF-EA27-A5395AB47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Circular economy.</a:t>
            </a:r>
            <a:endParaRPr lang="en-US" dirty="0"/>
          </a:p>
        </p:txBody>
      </p:sp>
      <p:pic>
        <p:nvPicPr>
          <p:cNvPr id="14" name="Content Placeholder 13" descr="Circular economy diagram with different colored arrows&#10;&#10;Description automatically generated">
            <a:extLst>
              <a:ext uri="{FF2B5EF4-FFF2-40B4-BE49-F238E27FC236}">
                <a16:creationId xmlns:a16="http://schemas.microsoft.com/office/drawing/2014/main" id="{9E9CEDAA-E55E-618B-AE0F-E599060FE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6895" y="777303"/>
            <a:ext cx="5825270" cy="5770488"/>
          </a:xfrm>
        </p:spPr>
      </p:pic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13C6BCFD-4772-EE8C-8589-95B31F280D0F}"/>
              </a:ext>
            </a:extLst>
          </p:cNvPr>
          <p:cNvSpPr txBox="1">
            <a:spLocks/>
          </p:cNvSpPr>
          <p:nvPr/>
        </p:nvSpPr>
        <p:spPr>
          <a:xfrm>
            <a:off x="671600" y="1740761"/>
            <a:ext cx="10848800" cy="4339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Production: When an item is made.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Distribution: Delivery of the item to retail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Consumption: When the item is used.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Reuse/Recycle/Repair: Instead of </a:t>
            </a:r>
            <a:br>
              <a:rPr lang="en-US" sz="2400" dirty="0"/>
            </a:br>
            <a:r>
              <a:rPr lang="en-US" sz="2400" dirty="0"/>
              <a:t>being put into the garbage, the item is</a:t>
            </a:r>
            <a:br>
              <a:rPr lang="en-US" sz="2400" dirty="0"/>
            </a:br>
            <a:r>
              <a:rPr lang="en-US" sz="2400" dirty="0"/>
              <a:t>reused by someone else, it is repaired, </a:t>
            </a:r>
            <a:br>
              <a:rPr lang="en-US" sz="2400" dirty="0"/>
            </a:br>
            <a:r>
              <a:rPr lang="en-US" sz="2400" dirty="0"/>
              <a:t>or it is recycled.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Recycling Sector: Takes the item and </a:t>
            </a:r>
            <a:br>
              <a:rPr lang="en-US" sz="2400" dirty="0"/>
            </a:br>
            <a:r>
              <a:rPr lang="en-US" sz="2400" dirty="0"/>
              <a:t>reuses the materials in the production </a:t>
            </a:r>
            <a:br>
              <a:rPr lang="en-US" sz="2400" dirty="0"/>
            </a:br>
            <a:r>
              <a:rPr lang="en-US" sz="2400" dirty="0"/>
              <a:t>of new items.</a:t>
            </a:r>
          </a:p>
        </p:txBody>
      </p:sp>
    </p:spTree>
    <p:extLst>
      <p:ext uri="{BB962C8B-B14F-4D97-AF65-F5344CB8AC3E}">
        <p14:creationId xmlns:p14="http://schemas.microsoft.com/office/powerpoint/2010/main" val="1717609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6FDE6-2DB8-C2C6-A1DF-BE1F37FD8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 descr="Circular economy diagram with different colored arrows&#10;&#10;Description automatically generated">
            <a:extLst>
              <a:ext uri="{FF2B5EF4-FFF2-40B4-BE49-F238E27FC236}">
                <a16:creationId xmlns:a16="http://schemas.microsoft.com/office/drawing/2014/main" id="{09C78B24-2E0A-5ECB-1343-F57A201918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6895" y="777303"/>
            <a:ext cx="5825270" cy="5770488"/>
          </a:xfrm>
        </p:spPr>
      </p:pic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FFCAA54F-C5EA-D3C2-68FB-38CA75A30FAB}"/>
              </a:ext>
            </a:extLst>
          </p:cNvPr>
          <p:cNvSpPr txBox="1">
            <a:spLocks/>
          </p:cNvSpPr>
          <p:nvPr/>
        </p:nvSpPr>
        <p:spPr>
          <a:xfrm>
            <a:off x="671600" y="1740761"/>
            <a:ext cx="10848800" cy="45445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Reduces waste and conserves resources</a:t>
            </a:r>
            <a:br>
              <a:rPr lang="en-US" sz="2600" dirty="0"/>
            </a:br>
            <a:r>
              <a:rPr lang="en-US" sz="2600" dirty="0"/>
              <a:t>by reusing materials.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Creates new economic opportunities </a:t>
            </a:r>
            <a:br>
              <a:rPr lang="en-US" sz="2600" dirty="0"/>
            </a:br>
            <a:r>
              <a:rPr lang="en-US" sz="2600" dirty="0"/>
              <a:t>(new markets for recycled materials).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Creates jobs (recycling facilities, </a:t>
            </a:r>
            <a:br>
              <a:rPr lang="en-US" sz="2600" dirty="0"/>
            </a:br>
            <a:r>
              <a:rPr lang="en-US" sz="2600" dirty="0"/>
              <a:t>product design, repair, research).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31CE4C-1E58-B63E-C5BD-78A1E0A31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Benefits of a Circular economy.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120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Meet our Recycling Team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4785" y="2045337"/>
            <a:ext cx="2770130" cy="1263153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93C9"/>
                </a:solidFill>
              </a:rPr>
              <a:t>Chip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rgbClr val="0093C9"/>
                </a:solidFill>
              </a:rPr>
              <a:t>Electronics Recycling</a:t>
            </a:r>
          </a:p>
        </p:txBody>
      </p:sp>
      <p:pic>
        <p:nvPicPr>
          <p:cNvPr id="3" name="Picture 2" descr="A cartoon character with arms and legs&#10;&#10;Description automatically generated">
            <a:extLst>
              <a:ext uri="{FF2B5EF4-FFF2-40B4-BE49-F238E27FC236}">
                <a16:creationId xmlns:a16="http://schemas.microsoft.com/office/drawing/2014/main" id="{2D9C6B8E-B503-01CA-3E4D-06B626B160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22" y="1166048"/>
            <a:ext cx="3050240" cy="3021733"/>
          </a:xfrm>
          <a:prstGeom prst="rect">
            <a:avLst/>
          </a:prstGeom>
        </p:spPr>
      </p:pic>
      <p:pic>
        <p:nvPicPr>
          <p:cNvPr id="6" name="Picture 5" descr="A cartoon of a bucket with a purple paint on it&#10;&#10;Description automatically generated">
            <a:extLst>
              <a:ext uri="{FF2B5EF4-FFF2-40B4-BE49-F238E27FC236}">
                <a16:creationId xmlns:a16="http://schemas.microsoft.com/office/drawing/2014/main" id="{D84CD626-DC4D-0EF9-2B81-B3E76497F5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7870" y="755529"/>
            <a:ext cx="3050240" cy="3285422"/>
          </a:xfrm>
          <a:prstGeom prst="rect">
            <a:avLst/>
          </a:prstGeom>
        </p:spPr>
      </p:pic>
      <p:pic>
        <p:nvPicPr>
          <p:cNvPr id="9" name="Picture 8" descr="A cartoon of a drop of water&#10;&#10;Description automatically generated">
            <a:extLst>
              <a:ext uri="{FF2B5EF4-FFF2-40B4-BE49-F238E27FC236}">
                <a16:creationId xmlns:a16="http://schemas.microsoft.com/office/drawing/2014/main" id="{066B13B3-C89C-99CF-2008-E5F1AE6183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791" y="3308490"/>
            <a:ext cx="3050240" cy="3021733"/>
          </a:xfrm>
          <a:prstGeom prst="rect">
            <a:avLst/>
          </a:prstGeom>
        </p:spPr>
      </p:pic>
      <p:pic>
        <p:nvPicPr>
          <p:cNvPr id="13" name="Picture 12" descr="A cartoon character of a tire&#10;&#10;Description automatically generated">
            <a:extLst>
              <a:ext uri="{FF2B5EF4-FFF2-40B4-BE49-F238E27FC236}">
                <a16:creationId xmlns:a16="http://schemas.microsoft.com/office/drawing/2014/main" id="{5073F115-C51D-76DC-1850-41BBD3B21E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157" y="3429000"/>
            <a:ext cx="3050240" cy="3021733"/>
          </a:xfrm>
          <a:prstGeom prst="rect">
            <a:avLst/>
          </a:prstGeom>
        </p:spPr>
      </p:pic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FE9CB145-99A1-AA64-65BA-3AEA4C672FE2}"/>
              </a:ext>
            </a:extLst>
          </p:cNvPr>
          <p:cNvSpPr txBox="1">
            <a:spLocks/>
          </p:cNvSpPr>
          <p:nvPr/>
        </p:nvSpPr>
        <p:spPr>
          <a:xfrm>
            <a:off x="6157853" y="2045337"/>
            <a:ext cx="2770130" cy="12631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7564A0"/>
                </a:solidFill>
              </a:rPr>
              <a:t>Hue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sz="2600" dirty="0">
                <a:solidFill>
                  <a:srgbClr val="7564A0"/>
                </a:solidFill>
              </a:rPr>
              <a:t>Paint</a:t>
            </a:r>
            <a:br>
              <a:rPr lang="en-US" sz="2600" dirty="0">
                <a:solidFill>
                  <a:srgbClr val="7564A0"/>
                </a:solidFill>
              </a:rPr>
            </a:br>
            <a:r>
              <a:rPr lang="en-US" sz="2600" dirty="0">
                <a:solidFill>
                  <a:srgbClr val="7564A0"/>
                </a:solidFill>
              </a:rPr>
              <a:t>Recycling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3664FA13-D362-E0BF-C75C-04A9A3B3D6CB}"/>
              </a:ext>
            </a:extLst>
          </p:cNvPr>
          <p:cNvSpPr txBox="1">
            <a:spLocks/>
          </p:cNvSpPr>
          <p:nvPr/>
        </p:nvSpPr>
        <p:spPr>
          <a:xfrm>
            <a:off x="538027" y="4308289"/>
            <a:ext cx="2770130" cy="12631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AE5D57"/>
                </a:solidFill>
              </a:rPr>
              <a:t>Tread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sz="2600" dirty="0">
                <a:solidFill>
                  <a:srgbClr val="AE5D57"/>
                </a:solidFill>
              </a:rPr>
              <a:t>Tire</a:t>
            </a:r>
            <a:br>
              <a:rPr lang="en-US" sz="2600" dirty="0">
                <a:solidFill>
                  <a:srgbClr val="AE5D57"/>
                </a:solidFill>
              </a:rPr>
            </a:br>
            <a:r>
              <a:rPr lang="en-US" sz="2600" dirty="0">
                <a:solidFill>
                  <a:srgbClr val="AE5D57"/>
                </a:solidFill>
              </a:rPr>
              <a:t>Recycling</a:t>
            </a:r>
          </a:p>
        </p:txBody>
      </p:sp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6B2D3AE1-F0FC-8B89-3BEE-C25631470218}"/>
              </a:ext>
            </a:extLst>
          </p:cNvPr>
          <p:cNvSpPr txBox="1">
            <a:spLocks/>
          </p:cNvSpPr>
          <p:nvPr/>
        </p:nvSpPr>
        <p:spPr>
          <a:xfrm>
            <a:off x="9027925" y="4308289"/>
            <a:ext cx="2770130" cy="12631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93C9"/>
                </a:solidFill>
              </a:rPr>
              <a:t>Slick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rgbClr val="0093C9"/>
                </a:solidFill>
              </a:rPr>
              <a:t>Used Oil Materials Recycling</a:t>
            </a:r>
          </a:p>
        </p:txBody>
      </p:sp>
    </p:spTree>
    <p:extLst>
      <p:ext uri="{BB962C8B-B14F-4D97-AF65-F5344CB8AC3E}">
        <p14:creationId xmlns:p14="http://schemas.microsoft.com/office/powerpoint/2010/main" val="2846716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ack of tires on a white background&#10;&#10;Description automatically generated">
            <a:extLst>
              <a:ext uri="{FF2B5EF4-FFF2-40B4-BE49-F238E27FC236}">
                <a16:creationId xmlns:a16="http://schemas.microsoft.com/office/drawing/2014/main" id="{0A857D5B-2CB8-826E-452A-BE074C0BFB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573" b="20255"/>
          <a:stretch/>
        </p:blipFill>
        <p:spPr>
          <a:xfrm>
            <a:off x="5092427" y="267628"/>
            <a:ext cx="6727903" cy="659037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When did the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recycling programs start?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chemeClr val="tx2"/>
                </a:solidFill>
              </a:rPr>
              <a:t>ARMA started in </a:t>
            </a:r>
            <a:r>
              <a:rPr lang="en-US" sz="2600" b="1" dirty="0">
                <a:solidFill>
                  <a:schemeClr val="tx2"/>
                </a:solidFill>
              </a:rPr>
              <a:t>1992</a:t>
            </a:r>
            <a:r>
              <a:rPr lang="en-US" sz="2600" dirty="0">
                <a:solidFill>
                  <a:schemeClr val="tx2"/>
                </a:solidFill>
              </a:rPr>
              <a:t> to manage the </a:t>
            </a:r>
            <a:br>
              <a:rPr lang="en-US" sz="2600" dirty="0">
                <a:solidFill>
                  <a:schemeClr val="tx2"/>
                </a:solidFill>
              </a:rPr>
            </a:br>
            <a:r>
              <a:rPr lang="en-US" sz="2600" dirty="0">
                <a:solidFill>
                  <a:schemeClr val="tx2"/>
                </a:solidFill>
              </a:rPr>
              <a:t>recycling of tires in Alberta.</a:t>
            </a: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5" name="Picture 4" descr="A cartoon character holding a clipboard&#10;&#10;Description automatically generated">
            <a:extLst>
              <a:ext uri="{FF2B5EF4-FFF2-40B4-BE49-F238E27FC236}">
                <a16:creationId xmlns:a16="http://schemas.microsoft.com/office/drawing/2014/main" id="{AE931C36-0AEB-EEA4-E01B-F4AAA0B0D5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00" y="3311912"/>
            <a:ext cx="3064023" cy="303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13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veral different types of oil filters&#10;&#10;Description automatically generated">
            <a:extLst>
              <a:ext uri="{FF2B5EF4-FFF2-40B4-BE49-F238E27FC236}">
                <a16:creationId xmlns:a16="http://schemas.microsoft.com/office/drawing/2014/main" id="{B59ED04B-7190-9994-7DB0-CD60E453D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72683"/>
            <a:ext cx="6913756" cy="518531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When did the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recycling programs start?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chemeClr val="tx2"/>
                </a:solidFill>
              </a:rPr>
              <a:t>In </a:t>
            </a:r>
            <a:r>
              <a:rPr lang="en-US" sz="2600" b="1" dirty="0">
                <a:solidFill>
                  <a:schemeClr val="tx2"/>
                </a:solidFill>
              </a:rPr>
              <a:t>1997</a:t>
            </a:r>
            <a:r>
              <a:rPr lang="en-US" sz="2600" dirty="0">
                <a:solidFill>
                  <a:schemeClr val="tx2"/>
                </a:solidFill>
              </a:rPr>
              <a:t> the used oil materials </a:t>
            </a:r>
            <a:br>
              <a:rPr lang="en-US" sz="2600" dirty="0">
                <a:solidFill>
                  <a:schemeClr val="tx2"/>
                </a:solidFill>
              </a:rPr>
            </a:br>
            <a:r>
              <a:rPr lang="en-US" sz="2600" dirty="0">
                <a:solidFill>
                  <a:schemeClr val="tx2"/>
                </a:solidFill>
              </a:rPr>
              <a:t>recycling program began.</a:t>
            </a:r>
          </a:p>
          <a:p>
            <a:r>
              <a:rPr lang="en-US" sz="2200" dirty="0">
                <a:solidFill>
                  <a:schemeClr val="tx2"/>
                </a:solidFill>
              </a:rPr>
              <a:t>Recycles used oil, filters, and containers.</a:t>
            </a: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3" name="Picture 2" descr="A cartoon character wearing a hard hat&#10;&#10;Description automatically generated">
            <a:extLst>
              <a:ext uri="{FF2B5EF4-FFF2-40B4-BE49-F238E27FC236}">
                <a16:creationId xmlns:a16="http://schemas.microsoft.com/office/drawing/2014/main" id="{67023D77-B204-F351-CEAD-1EF78FEB2D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671" y="3546089"/>
            <a:ext cx="3199214" cy="344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194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le of old computer equipment&#10;&#10;Description automatically generated">
            <a:extLst>
              <a:ext uri="{FF2B5EF4-FFF2-40B4-BE49-F238E27FC236}">
                <a16:creationId xmlns:a16="http://schemas.microsoft.com/office/drawing/2014/main" id="{B763207E-B10F-3457-DF60-65DF9BAAA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932" y="1326375"/>
            <a:ext cx="13065512" cy="87103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When did the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recycling programs start?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21011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chemeClr val="tx2"/>
                </a:solidFill>
              </a:rPr>
              <a:t>In </a:t>
            </a:r>
            <a:r>
              <a:rPr lang="en-US" sz="2600" b="1" dirty="0">
                <a:solidFill>
                  <a:schemeClr val="tx2"/>
                </a:solidFill>
              </a:rPr>
              <a:t>2004</a:t>
            </a:r>
            <a:r>
              <a:rPr lang="en-US" sz="2600" dirty="0">
                <a:solidFill>
                  <a:schemeClr val="tx2"/>
                </a:solidFill>
              </a:rPr>
              <a:t> Alberta launched the </a:t>
            </a:r>
            <a:br>
              <a:rPr lang="en-US" sz="2600" dirty="0">
                <a:solidFill>
                  <a:schemeClr val="tx2"/>
                </a:solidFill>
              </a:rPr>
            </a:br>
            <a:r>
              <a:rPr lang="en-US" sz="2600" dirty="0">
                <a:solidFill>
                  <a:schemeClr val="tx2"/>
                </a:solidFill>
              </a:rPr>
              <a:t>electronics recycling program.</a:t>
            </a:r>
          </a:p>
          <a:p>
            <a:r>
              <a:rPr lang="en-US" sz="2200" dirty="0">
                <a:solidFill>
                  <a:schemeClr val="tx2"/>
                </a:solidFill>
              </a:rPr>
              <a:t>Recycles computers, scanners, </a:t>
            </a:r>
            <a:br>
              <a:rPr lang="en-US" sz="2200" dirty="0">
                <a:solidFill>
                  <a:schemeClr val="tx2"/>
                </a:solidFill>
              </a:rPr>
            </a:br>
            <a:r>
              <a:rPr lang="en-US" sz="2200" dirty="0">
                <a:solidFill>
                  <a:schemeClr val="tx2"/>
                </a:solidFill>
              </a:rPr>
              <a:t>fax machines, and printers.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2" name="Picture 1" descr="A cartoon character with a finger pointing up&#10;&#10;Description automatically generated">
            <a:extLst>
              <a:ext uri="{FF2B5EF4-FFF2-40B4-BE49-F238E27FC236}">
                <a16:creationId xmlns:a16="http://schemas.microsoft.com/office/drawing/2014/main" id="{71D13111-6136-41E1-7396-DC30DA649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086" y="3378404"/>
            <a:ext cx="2963882" cy="319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5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cans of paint&#10;&#10;Description automatically generated">
            <a:extLst>
              <a:ext uri="{FF2B5EF4-FFF2-40B4-BE49-F238E27FC236}">
                <a16:creationId xmlns:a16="http://schemas.microsoft.com/office/drawing/2014/main" id="{343CF8EC-F228-D8E9-7835-6360D39C2E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6561" y="0"/>
            <a:ext cx="8105439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When did the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recycling programs start?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21011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solidFill>
                  <a:schemeClr val="tx2"/>
                </a:solidFill>
              </a:rPr>
              <a:t>In </a:t>
            </a:r>
            <a:r>
              <a:rPr lang="en-US" sz="2600" b="1" dirty="0">
                <a:solidFill>
                  <a:schemeClr val="tx2"/>
                </a:solidFill>
              </a:rPr>
              <a:t>2008</a:t>
            </a:r>
            <a:r>
              <a:rPr lang="en-US" sz="2600" dirty="0">
                <a:solidFill>
                  <a:schemeClr val="tx2"/>
                </a:solidFill>
              </a:rPr>
              <a:t> the paint recycling program started.</a:t>
            </a:r>
          </a:p>
          <a:p>
            <a:r>
              <a:rPr lang="en-US" sz="2200" dirty="0">
                <a:solidFill>
                  <a:schemeClr val="tx2"/>
                </a:solidFill>
              </a:rPr>
              <a:t>Recycles paint, spray paint, and containers.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3" name="Picture 2" descr="A cartoon of a bucket with purple paint on it&#10;&#10;Description automatically generated">
            <a:extLst>
              <a:ext uri="{FF2B5EF4-FFF2-40B4-BE49-F238E27FC236}">
                <a16:creationId xmlns:a16="http://schemas.microsoft.com/office/drawing/2014/main" id="{8198D00E-75BC-01FF-B698-EC4DA527B4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932" y="3064224"/>
            <a:ext cx="3266068" cy="351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3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DF42C-419E-7BCE-ADF4-EB5E0AB5D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descr="ARMA OurWorldWithoutWaste: 2023–2024">
            <a:hlinkClick r:id="" action="ppaction://media"/>
            <a:extLst>
              <a:ext uri="{FF2B5EF4-FFF2-40B4-BE49-F238E27FC236}">
                <a16:creationId xmlns:a16="http://schemas.microsoft.com/office/drawing/2014/main" id="{7A9C4B3F-1B3C-3692-CE31-26AC9B5796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1085414"/>
            <a:ext cx="10848800" cy="3203682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ARMA works on behalf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of the Government of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Alberta to manage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these programs.</a:t>
            </a:r>
            <a:endParaRPr lang="en-US" dirty="0"/>
          </a:p>
        </p:txBody>
      </p:sp>
      <p:pic>
        <p:nvPicPr>
          <p:cNvPr id="11" name="Picture 10" descr="A building with a dome and a flag on top&#10;&#10;Description automatically generated">
            <a:extLst>
              <a:ext uri="{FF2B5EF4-FFF2-40B4-BE49-F238E27FC236}">
                <a16:creationId xmlns:a16="http://schemas.microsoft.com/office/drawing/2014/main" id="{D9E1BA2E-1819-854C-AE26-972F5626F0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1231" y="549465"/>
            <a:ext cx="5223121" cy="5223121"/>
          </a:xfrm>
          <a:prstGeom prst="ellipse">
            <a:avLst/>
          </a:prstGeom>
          <a:ln w="63500">
            <a:solidFill>
              <a:schemeClr val="bg1"/>
            </a:solidFill>
          </a:ln>
        </p:spPr>
      </p:pic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27134BA4-E6AE-9550-E530-15B73B517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3732577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sz="2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A2D01F43-98DA-5B98-C871-38685F6CB285}"/>
              </a:ext>
            </a:extLst>
          </p:cNvPr>
          <p:cNvSpPr txBox="1">
            <a:spLocks/>
          </p:cNvSpPr>
          <p:nvPr/>
        </p:nvSpPr>
        <p:spPr>
          <a:xfrm>
            <a:off x="671600" y="3929076"/>
            <a:ext cx="10848800" cy="12982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Regulations from the Government </a:t>
            </a:r>
            <a:br>
              <a:rPr lang="en-US" sz="2600" dirty="0"/>
            </a:br>
            <a:r>
              <a:rPr lang="en-US" sz="2600" dirty="0"/>
              <a:t>and Bylaws from ARMA create rules </a:t>
            </a:r>
            <a:br>
              <a:rPr lang="en-US" sz="2600" dirty="0"/>
            </a:br>
            <a:r>
              <a:rPr lang="en-US" sz="2600" dirty="0"/>
              <a:t>that everyone must follow.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226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What is a stewardship program?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A small environmental fee is established on the </a:t>
            </a:r>
            <a:br>
              <a:rPr lang="en-US" sz="2400" dirty="0"/>
            </a:br>
            <a:r>
              <a:rPr lang="en-US" sz="2400" dirty="0"/>
              <a:t>accepted material.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The fee is paid at the time of purchase.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The fee supports the recycling eco-system, </a:t>
            </a:r>
            <a:br>
              <a:rPr lang="en-US" sz="2400" dirty="0"/>
            </a:br>
            <a:r>
              <a:rPr lang="en-US" sz="2400" dirty="0"/>
              <a:t>paying for the collection and processing </a:t>
            </a:r>
            <a:br>
              <a:rPr lang="en-US" sz="2400" dirty="0"/>
            </a:br>
            <a:r>
              <a:rPr lang="en-US" sz="2400" dirty="0"/>
              <a:t>of the material.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3" name="Picture 2" descr="A cartoon character holding a coin next to a shopping cart&#10;&#10;Description automatically generated">
            <a:extLst>
              <a:ext uri="{FF2B5EF4-FFF2-40B4-BE49-F238E27FC236}">
                <a16:creationId xmlns:a16="http://schemas.microsoft.com/office/drawing/2014/main" id="{9AA702F8-59E3-2081-0A79-7EB650B941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4166" y="1491916"/>
            <a:ext cx="6807371" cy="467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92 0.0169 L -0.48164 0.01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ARMA AGM">
      <a:dk1>
        <a:srgbClr val="212121"/>
      </a:dk1>
      <a:lt1>
        <a:srgbClr val="FFFFFF"/>
      </a:lt1>
      <a:dk2>
        <a:srgbClr val="44546A"/>
      </a:dk2>
      <a:lt2>
        <a:srgbClr val="E7E6E6"/>
      </a:lt2>
      <a:accent1>
        <a:srgbClr val="009290"/>
      </a:accent1>
      <a:accent2>
        <a:srgbClr val="EE7623"/>
      </a:accent2>
      <a:accent3>
        <a:srgbClr val="0093C9"/>
      </a:accent3>
      <a:accent4>
        <a:srgbClr val="7564A0"/>
      </a:accent4>
      <a:accent5>
        <a:srgbClr val="AE5D57"/>
      </a:accent5>
      <a:accent6>
        <a:srgbClr val="B09700"/>
      </a:accent6>
      <a:hlink>
        <a:srgbClr val="009290"/>
      </a:hlink>
      <a:folHlink>
        <a:srgbClr val="EC7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433e76-c7d8-40de-a6f7-738e30660463">
      <UserInfo>
        <DisplayName>Chantal Lowe</DisplayName>
        <AccountId>26</AccountId>
        <AccountType/>
      </UserInfo>
      <UserInfo>
        <DisplayName>Gabrielle Betts</DisplayName>
        <AccountId>20</AccountId>
        <AccountType/>
      </UserInfo>
      <UserInfo>
        <DisplayName>Che-Wei Chung</DisplayName>
        <AccountId>28</AccountId>
        <AccountType/>
      </UserInfo>
      <UserInfo>
        <DisplayName>Ed Gugenheimer</DisplayName>
        <AccountId>24</AccountId>
        <AccountType/>
      </UserInfo>
      <UserInfo>
        <DisplayName>Lee Heidecker</DisplayName>
        <AccountId>36</AccountId>
        <AccountType/>
      </UserInfo>
      <UserInfo>
        <DisplayName>Victor Dong</DisplayName>
        <AccountId>13</AccountId>
        <AccountType/>
      </UserInfo>
      <UserInfo>
        <DisplayName>Gavin Sidhu</DisplayName>
        <AccountId>111</AccountId>
        <AccountType/>
      </UserInfo>
      <UserInfo>
        <DisplayName>Carrie Savage</DisplayName>
        <AccountId>96</AccountId>
        <AccountType/>
      </UserInfo>
      <UserInfo>
        <DisplayName>Shannon Castle</DisplayName>
        <AccountId>124</AccountId>
        <AccountType/>
      </UserInfo>
      <UserInfo>
        <DisplayName>Scott Channon</DisplayName>
        <AccountId>15</AccountId>
        <AccountType/>
      </UserInfo>
      <UserInfo>
        <DisplayName>Cathy Kiss</DisplayName>
        <AccountId>62</AccountId>
        <AccountType/>
      </UserInfo>
      <UserInfo>
        <DisplayName>Heather Shewchuk</DisplayName>
        <AccountId>38</AccountId>
        <AccountType/>
      </UserInfo>
      <UserInfo>
        <DisplayName>Monique Coon</DisplayName>
        <AccountId>130</AccountId>
        <AccountType/>
      </UserInfo>
      <UserInfo>
        <DisplayName>Kerri Schabert</DisplayName>
        <AccountId>132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DC8F369F38144ADED2F76F0E7C99A" ma:contentTypeVersion="6" ma:contentTypeDescription="Create a new document." ma:contentTypeScope="" ma:versionID="113a6e3e951fc8930cd8920ee9f3a9ca">
  <xsd:schema xmlns:xsd="http://www.w3.org/2001/XMLSchema" xmlns:xs="http://www.w3.org/2001/XMLSchema" xmlns:p="http://schemas.microsoft.com/office/2006/metadata/properties" xmlns:ns2="e360d507-05f6-40bf-9b65-2c7f43894dae" xmlns:ns3="3a433e76-c7d8-40de-a6f7-738e30660463" targetNamespace="http://schemas.microsoft.com/office/2006/metadata/properties" ma:root="true" ma:fieldsID="bef61aaebd721b445fe7c8ef90b23b18" ns2:_="" ns3:_="">
    <xsd:import namespace="e360d507-05f6-40bf-9b65-2c7f43894dae"/>
    <xsd:import namespace="3a433e76-c7d8-40de-a6f7-738e306604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0d507-05f6-40bf-9b65-2c7f43894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33e76-c7d8-40de-a6f7-738e3066046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570B8D-3B03-4627-A862-870676751352}">
  <ds:schemaRefs>
    <ds:schemaRef ds:uri="3a433e76-c7d8-40de-a6f7-738e30660463"/>
    <ds:schemaRef ds:uri="e360d507-05f6-40bf-9b65-2c7f43894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E87312-C15D-4F57-A647-317EA8952D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D98F38-1480-434D-9F3E-42EA40FD9079}">
  <ds:schemaRefs>
    <ds:schemaRef ds:uri="3a433e76-c7d8-40de-a6f7-738e30660463"/>
    <ds:schemaRef ds:uri="e360d507-05f6-40bf-9b65-2c7f43894d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481</Words>
  <Application>Microsoft Macintosh PowerPoint</Application>
  <PresentationFormat>Widescreen</PresentationFormat>
  <Paragraphs>67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Aptos</vt:lpstr>
      <vt:lpstr>Arial</vt:lpstr>
      <vt:lpstr>1_Office Theme</vt:lpstr>
      <vt:lpstr>PowerPoint Presentation</vt:lpstr>
      <vt:lpstr>Meet our Recycling Team</vt:lpstr>
      <vt:lpstr>When did the  recycling programs start?</vt:lpstr>
      <vt:lpstr>When did the  recycling programs start?</vt:lpstr>
      <vt:lpstr>When did the  recycling programs start?</vt:lpstr>
      <vt:lpstr>When did the  recycling programs start?</vt:lpstr>
      <vt:lpstr>PowerPoint Presentation</vt:lpstr>
      <vt:lpstr>ARMA works on behalf  of the Government of  Alberta to manage  these programs.</vt:lpstr>
      <vt:lpstr>What is a stewardship program?</vt:lpstr>
      <vt:lpstr>What is a stewardship program?</vt:lpstr>
      <vt:lpstr>Where do you take the old stuff?</vt:lpstr>
      <vt:lpstr>Linear economy.</vt:lpstr>
      <vt:lpstr>Circular economy.</vt:lpstr>
      <vt:lpstr>Circular economy.</vt:lpstr>
      <vt:lpstr>Benefits of a Circular economy.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Kayla Doody</dc:creator>
  <cp:lastModifiedBy>Scott Channon</cp:lastModifiedBy>
  <cp:revision>83</cp:revision>
  <dcterms:created xsi:type="dcterms:W3CDTF">2024-02-26T22:20:52Z</dcterms:created>
  <dcterms:modified xsi:type="dcterms:W3CDTF">2025-02-18T16:13:00Z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0x010100AF7DC8F369F38144ADED2F76F0E7C99A</vt:lpwstr>
  </property>
</Properties>
</file>