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</p:sldMasterIdLst>
  <p:notesMasterIdLst>
    <p:notesMasterId r:id="rId17"/>
  </p:notesMasterIdLst>
  <p:sldIdLst>
    <p:sldId id="1503" r:id="rId5"/>
    <p:sldId id="9405" r:id="rId6"/>
    <p:sldId id="9406" r:id="rId7"/>
    <p:sldId id="9409" r:id="rId8"/>
    <p:sldId id="9421" r:id="rId9"/>
    <p:sldId id="9415" r:id="rId10"/>
    <p:sldId id="9422" r:id="rId11"/>
    <p:sldId id="9423" r:id="rId12"/>
    <p:sldId id="9424" r:id="rId13"/>
    <p:sldId id="9425" r:id="rId14"/>
    <p:sldId id="9426" r:id="rId15"/>
    <p:sldId id="942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C8F90B-934B-4C72-2562-FE86E38CD02C}" name="Shannon Castle" initials="SC" userId="S::scastle@albertarecycling.ca::11bbc498-ef74-4372-92ad-30a30ff9c29a" providerId="AD"/>
  <p188:author id="{7F13253C-8353-BC26-9BA6-DB9418D006C5}" name="Lee Heidecker" initials="LH" userId="S::lheidecker@albertarecycling.ca::c7ab7157-1012-4ddc-98bc-209f43b59e72" providerId="AD"/>
  <p188:author id="{5A4A7040-1E96-87D4-B4CF-676C6BC24BFC}" name="Victor Dong" initials="VD" userId="S::VDong@albertarecycling.ca::cc54e162-0a1b-4db9-8f04-b091f52e3b9e" providerId="AD"/>
  <p188:author id="{01763B4C-352C-7EDE-029F-2559FB41C7EA}" name="Che-Wei Chung" initials="CC" userId="S::CChung@albertarecycling.ca::57f7ff12-f72a-4a02-926b-0d9c7a04a3e1" providerId="AD"/>
  <p188:author id="{EFB0A965-0EBA-1AC3-D566-FA8CB8F1BF1B}" name="Gavin Sidhu" initials="GS" userId="S::GSidhu@albertarecycling.ca::9bfd4a64-442a-4fc9-932b-5fc3e43338aa" providerId="AD"/>
  <p188:author id="{8743196E-2CD6-FA5C-25B4-D3B17BA78652}" name="Scott Channon" initials="SC" userId="S::SChannon@albertarecycling.ca::812d699d-9738-409a-a699-9ee60d52069e" providerId="AD"/>
  <p188:author id="{59EC1F84-49BC-F969-073C-0E6AD6C16B6F}" name="Scott Channon" initials="SC" userId="S::schannon@albertarecycling.ca::812d699d-9738-409a-a699-9ee60d52069e" providerId="AD"/>
  <p188:author id="{3D0322AB-B15E-FBC7-06D0-5F2F9D231972}" name="Gavin Sidhu" initials="GS" userId="S::gsidhu@albertarecycling.ca::9bfd4a64-442a-4fc9-932b-5fc3e43338aa" providerId="AD"/>
  <p188:author id="{952DB6BA-02D0-44B8-A03E-C6B16BCC771A}" name="Kayla Doody" initials="KD" userId="S::kayla.doody@cdnstrategygroup.com::b4c6d9a6-6148-4405-877c-7f7077f65329" providerId="AD"/>
  <p188:author id="{133A3FE2-9105-B368-C77A-AEDEC54836BC}" name="Lee Heidecker" initials="LH" userId="S::lheidecker_albertarecycling.ca#ext#@abgov.onmicrosoft.com::70553186-c191-472e-8357-70415a3b571e" providerId="AD"/>
  <p188:author id="{B118E1F3-4B3C-DFCD-C42A-19784BB75217}" name="Gabrielle Betts" initials="GB" userId="S::gbetts@albertarecycling.ca::48a84b0d-eca1-4bde-afa7-388f98e6f4f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C9"/>
    <a:srgbClr val="AE5D57"/>
    <a:srgbClr val="7564A0"/>
    <a:srgbClr val="005293"/>
    <a:srgbClr val="009391"/>
    <a:srgbClr val="B09700"/>
    <a:srgbClr val="D9732D"/>
    <a:srgbClr val="339966"/>
    <a:srgbClr val="EE7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B925D-4E16-3A2F-89A3-160841F602E8}" v="1" dt="2024-05-04T01:01:13.694"/>
    <p1510:client id="{76903887-50E1-1BF5-D158-6A6B4F0594B3}" v="238" dt="2024-05-03T22:47:45.923"/>
    <p1510:client id="{CD3868BF-D99D-98D8-779C-86392CF3615D}" v="332" dt="2024-05-03T14:35:41.646"/>
    <p1510:client id="{FB494081-A110-854B-C2F2-1CB7DA7DC9AF}" v="6" dt="2024-05-02T17:50:02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8"/>
    <p:restoredTop sz="79456"/>
  </p:normalViewPr>
  <p:slideViewPr>
    <p:cSldViewPr snapToGrid="0">
      <p:cViewPr varScale="1">
        <p:scale>
          <a:sx n="100" d="100"/>
          <a:sy n="100" d="100"/>
        </p:scale>
        <p:origin x="21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CEE3C-7D94-C742-BAB3-F377A32FA8C4}" type="datetimeFigureOut">
              <a:rPr lang="en-US" smtClean="0"/>
              <a:t>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E6860-A56A-0948-9247-4A559F263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4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C9C726-E246-4D40-9085-85D9DEEB43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14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CADCF-711B-721A-F444-00EE5C79D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060435-C29B-04A9-DBC7-0B3E7D9688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8EB70E-5FF2-BDD9-D156-397BB40245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50C4C1-3AFF-05FB-2A07-201FA498A2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422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C87A1-B1B2-D489-D38F-4B480D5A1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D2D32-D3AE-740E-DB06-52694FEF24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896BF-C481-9443-8730-1BE797653B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38C320-9790-A4D8-6B09-3501E214C9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608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6F013-4666-3114-5329-5CB1CF420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23998-FF70-E4A5-4E02-DBD24AB5F0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3D9CE-E8AC-58E2-E56D-9E346147E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A3CA4-40F0-8AF2-1F43-13672FE98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7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39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87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69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79029-8D78-36D4-F7E0-AC3AA42A9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6F2D9-8B09-8554-F94D-CF650DE94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F3CCA1-DB3A-D12B-6F6E-FAAF25B87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91A7D-4A9A-A515-5401-E442D5260C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00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47991-E39B-59C4-D3E0-A072F2E63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CFDD18-297B-8970-4CE3-41D5F97765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065CF-4DDA-9588-1098-A2421661B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E66A8-1732-EC16-8C88-F53281E67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86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FE199-11F1-8FF5-277D-257DDC7CD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E22EA8-BDB2-A78F-3035-501DEE19EE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66C1FD-7BF1-1DA6-D6B3-7A2EE13ADB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7FEF38-FCFD-7CC4-E28B-D4A9FC1CD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034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67214-DDC3-A362-5B72-CE7FF18D9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A1520F-94FF-3B05-748E-C31A8B97ED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5D521-EB91-F424-88EB-7C062B7DD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368999-76A4-D72E-25A7-658C0632DA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571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206EA-3768-BDAA-29D1-09C297F4B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4FD017-B2FF-295D-44E8-A918FE8F0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8E4ABD-1AB8-0217-EBE0-081E81854A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D3C04D-DE4D-DA7F-721D-B3C85936AB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59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444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2F08B52-3192-AF42-9AF5-9135025182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Slide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D8D51EC-ADAE-A2A9-31E5-365D6B8063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64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BKG_No Footer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138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3CBDBC1-2E10-614D-C7D5-5011B4CE64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ABFB97-1E9D-0026-5720-E4A2E6B371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No Footer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92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c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9369120-E39D-BA6A-89F1-F07FF3813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41707B-ED09-F56B-4988-09DC118978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2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nt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CFBCA11-4377-8219-4566-2DDB0B451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5E94D-FE33-5BF6-0CE4-1BF7A0F7D8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0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s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F544AAB-24E1-1DBE-31A3-F4777E49EA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657235-1A45-09E7-BE4A-9C12EB070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3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il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E30BB2C-99F8-204E-80B7-856643C95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4A3012-EB49-2594-CFB9-8BF253FAF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25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A0E970-E061-B747-83DE-ECB6A7D0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1C364-44D0-F64C-9335-522B453EE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2A31A-52C2-FE49-94DF-27F640CD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6BC4C-96AE-3946-A294-EC0FB3ACD60A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91CD-9988-664B-8A80-C2BFB67C0F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BBAD5-92F2-374C-A6BD-C4EBF0449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3128-1299-5141-9B29-295377A05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71" r:id="rId4"/>
    <p:sldLayoutId id="2147483672" r:id="rId5"/>
    <p:sldLayoutId id="2147483676" r:id="rId6"/>
    <p:sldLayoutId id="2147483681" r:id="rId7"/>
    <p:sldLayoutId id="2147483685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arms extended&#10;&#10;Description automatically generated">
            <a:extLst>
              <a:ext uri="{FF2B5EF4-FFF2-40B4-BE49-F238E27FC236}">
                <a16:creationId xmlns:a16="http://schemas.microsoft.com/office/drawing/2014/main" id="{AD7E143F-4DC9-0ABC-6E20-2DB5326035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AF8DA6F4-5438-5196-DB47-3762A051E150}"/>
              </a:ext>
            </a:extLst>
          </p:cNvPr>
          <p:cNvSpPr txBox="1">
            <a:spLocks/>
          </p:cNvSpPr>
          <p:nvPr/>
        </p:nvSpPr>
        <p:spPr>
          <a:xfrm>
            <a:off x="1162488" y="1587812"/>
            <a:ext cx="10848800" cy="11798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Let’s learn about </a:t>
            </a:r>
            <a:br>
              <a:rPr lang="en-US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Electronics </a:t>
            </a:r>
            <a:br>
              <a:rPr lang="en-US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Recycling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B9841D-94F2-BCEB-3258-616D6E430C87}"/>
              </a:ext>
            </a:extLst>
          </p:cNvPr>
          <p:cNvSpPr txBox="1"/>
          <p:nvPr/>
        </p:nvSpPr>
        <p:spPr>
          <a:xfrm>
            <a:off x="1187888" y="5999202"/>
            <a:ext cx="1088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1.0 - 01/2025</a:t>
            </a:r>
            <a:endParaRPr lang="en-CA" sz="1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85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6026E-BBF3-679F-5DE9-C089D24ED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le of small gray pebbles&#10;&#10;Description automatically generated">
            <a:extLst>
              <a:ext uri="{FF2B5EF4-FFF2-40B4-BE49-F238E27FC236}">
                <a16:creationId xmlns:a16="http://schemas.microsoft.com/office/drawing/2014/main" id="{49570C5B-A160-CF71-304A-52ED41C6E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9537" y="3870265"/>
            <a:ext cx="3279147" cy="2959641"/>
          </a:xfrm>
          <a:prstGeom prst="rect">
            <a:avLst/>
          </a:prstGeom>
        </p:spPr>
      </p:pic>
      <p:pic>
        <p:nvPicPr>
          <p:cNvPr id="6" name="Picture 5" descr="A pile of small rocks&#10;&#10;Description automatically generated">
            <a:extLst>
              <a:ext uri="{FF2B5EF4-FFF2-40B4-BE49-F238E27FC236}">
                <a16:creationId xmlns:a16="http://schemas.microsoft.com/office/drawing/2014/main" id="{54D9A58D-DE7E-2987-44D2-933A2CF606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1214" y="685324"/>
            <a:ext cx="5000786" cy="440428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32BE1AE-0A8D-3785-E0B4-59A97B58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happens to the electronics?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CA2530-3F9D-971F-164B-63986AFD1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22875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The plastic from the cases, keyboards,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and mice are ground up and melted to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produce plastic flakes or pellets that can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be used to make </a:t>
            </a:r>
            <a:r>
              <a:rPr lang="en-CA" sz="2600" kern="10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new plastic products</a:t>
            </a: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.</a:t>
            </a: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E0646E6-0B97-B5EB-B034-C4FB747A9092}"/>
              </a:ext>
            </a:extLst>
          </p:cNvPr>
          <p:cNvSpPr/>
          <p:nvPr/>
        </p:nvSpPr>
        <p:spPr>
          <a:xfrm>
            <a:off x="10088013" y="1981494"/>
            <a:ext cx="1500733" cy="286682"/>
          </a:xfrm>
          <a:prstGeom prst="roundRect">
            <a:avLst/>
          </a:prstGeom>
          <a:solidFill>
            <a:srgbClr val="0093C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07314F-B3AA-3DFF-DDBC-02F44E1E6E5C}"/>
              </a:ext>
            </a:extLst>
          </p:cNvPr>
          <p:cNvSpPr txBox="1"/>
          <p:nvPr/>
        </p:nvSpPr>
        <p:spPr>
          <a:xfrm>
            <a:off x="10099955" y="1986517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Ground Plastic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3A7AF24-9181-1495-C83D-3AB0995E2839}"/>
              </a:ext>
            </a:extLst>
          </p:cNvPr>
          <p:cNvSpPr/>
          <p:nvPr/>
        </p:nvSpPr>
        <p:spPr>
          <a:xfrm>
            <a:off x="6241850" y="5067929"/>
            <a:ext cx="1500733" cy="286682"/>
          </a:xfrm>
          <a:prstGeom prst="roundRect">
            <a:avLst/>
          </a:prstGeom>
          <a:solidFill>
            <a:srgbClr val="0093C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FD95A3-71DE-D29D-D3B4-BCC93DAE5858}"/>
              </a:ext>
            </a:extLst>
          </p:cNvPr>
          <p:cNvSpPr txBox="1"/>
          <p:nvPr/>
        </p:nvSpPr>
        <p:spPr>
          <a:xfrm>
            <a:off x="6253792" y="5072952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Plastic Pellets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526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C7934-612F-5A75-AFC0-E10FA6EB5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08F89C-1585-952A-EC6C-90CA18C73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Looking to the future.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E3C4F4-2012-8F4A-71CF-D4BF1638A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22875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Alberta is also starting to plan </a:t>
            </a:r>
            <a:b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recycling programs for solar panels, </a:t>
            </a:r>
            <a:b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electric vehicle (EV) batteries, </a:t>
            </a:r>
            <a:b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and electronics from wind turbines, </a:t>
            </a:r>
            <a:b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making it the first province in Canada </a:t>
            </a:r>
            <a:b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to recycle these renewable energy </a:t>
            </a:r>
            <a:b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products.</a:t>
            </a: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6" name="Picture 5" descr="Close-up of a solar panel&#10;&#10;Description automatically generated">
            <a:extLst>
              <a:ext uri="{FF2B5EF4-FFF2-40B4-BE49-F238E27FC236}">
                <a16:creationId xmlns:a16="http://schemas.microsoft.com/office/drawing/2014/main" id="{0D6B8745-E199-C4B3-855F-EE737F1A13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67" r="16667"/>
          <a:stretch/>
        </p:blipFill>
        <p:spPr>
          <a:xfrm>
            <a:off x="7552527" y="257688"/>
            <a:ext cx="4384399" cy="4384399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close-up of a windmill&#10;&#10;Description automatically generated">
            <a:extLst>
              <a:ext uri="{FF2B5EF4-FFF2-40B4-BE49-F238E27FC236}">
                <a16:creationId xmlns:a16="http://schemas.microsoft.com/office/drawing/2014/main" id="{A6FA4BFD-B715-69B6-25CA-2684330C01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288" r="758"/>
          <a:stretch/>
        </p:blipFill>
        <p:spPr>
          <a:xfrm>
            <a:off x="6433169" y="477119"/>
            <a:ext cx="1759420" cy="175942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close-up of a car&#10;&#10;Description automatically generated">
            <a:extLst>
              <a:ext uri="{FF2B5EF4-FFF2-40B4-BE49-F238E27FC236}">
                <a16:creationId xmlns:a16="http://schemas.microsoft.com/office/drawing/2014/main" id="{E799406D-CC8C-0DA1-E744-7014C1B71C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83" r="16683"/>
          <a:stretch/>
        </p:blipFill>
        <p:spPr>
          <a:xfrm>
            <a:off x="9649364" y="3462511"/>
            <a:ext cx="2287562" cy="2287562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cartoon character with a finger pointing up&#10;&#10;Description automatically generated">
            <a:extLst>
              <a:ext uri="{FF2B5EF4-FFF2-40B4-BE49-F238E27FC236}">
                <a16:creationId xmlns:a16="http://schemas.microsoft.com/office/drawing/2014/main" id="{89598680-4DE8-CED6-DCC8-D07E3E0D41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7815" y="2634781"/>
            <a:ext cx="3727232" cy="401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19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26B08-B8E5-4B80-63E7-F748047FB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rms and legs&#10;&#10;Description automatically generated">
            <a:extLst>
              <a:ext uri="{FF2B5EF4-FFF2-40B4-BE49-F238E27FC236}">
                <a16:creationId xmlns:a16="http://schemas.microsoft.com/office/drawing/2014/main" id="{E9B4AD20-2F3B-A508-39D2-1A0DF5581D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0465" y="0"/>
            <a:ext cx="8781535" cy="603321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E4116AF-1A14-7E82-04D2-3C3F13F93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How are we doing?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12E1B1-8345-D36C-3BD4-AFE7EAFCFDD5}"/>
              </a:ext>
            </a:extLst>
          </p:cNvPr>
          <p:cNvSpPr txBox="1"/>
          <p:nvPr/>
        </p:nvSpPr>
        <p:spPr>
          <a:xfrm>
            <a:off x="671600" y="1765095"/>
            <a:ext cx="5018517" cy="31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0"/>
              </a:lnSpc>
            </a:pPr>
            <a:r>
              <a:rPr lang="en-US" sz="8000" b="1" dirty="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259,762</a:t>
            </a:r>
            <a:r>
              <a:rPr lang="en-US" sz="4800" b="1" dirty="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TONNES OF ELECTRONICS</a:t>
            </a:r>
            <a:br>
              <a:rPr lang="en-US" sz="4200" b="1" dirty="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200" b="1" dirty="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RECYCLED</a:t>
            </a:r>
          </a:p>
          <a:p>
            <a:pPr>
              <a:lnSpc>
                <a:spcPts val="3840"/>
              </a:lnSpc>
            </a:pPr>
            <a:r>
              <a:rPr lang="en-US" sz="4200" dirty="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2008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75BC573-0C53-2AA9-DF02-A60BC6285318}"/>
              </a:ext>
            </a:extLst>
          </p:cNvPr>
          <p:cNvSpPr/>
          <p:nvPr/>
        </p:nvSpPr>
        <p:spPr>
          <a:xfrm>
            <a:off x="550577" y="4934948"/>
            <a:ext cx="3869023" cy="1092784"/>
          </a:xfrm>
          <a:prstGeom prst="roundRect">
            <a:avLst/>
          </a:prstGeom>
          <a:solidFill>
            <a:srgbClr val="0093C9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28582F-32C6-5CB4-A43C-8ED4BE511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4960983"/>
            <a:ext cx="6536871" cy="13760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That’s equivalent to </a:t>
            </a:r>
            <a:b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over 466,000 moose!</a:t>
            </a:r>
            <a:endParaRPr lang="en-CA" sz="2600" kern="100" dirty="0">
              <a:solidFill>
                <a:schemeClr val="bg1"/>
              </a:solidFill>
              <a:effectLst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42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le of old computer equipment&#10;&#10;Description automatically generated">
            <a:extLst>
              <a:ext uri="{FF2B5EF4-FFF2-40B4-BE49-F238E27FC236}">
                <a16:creationId xmlns:a16="http://schemas.microsoft.com/office/drawing/2014/main" id="{8A3B6F51-E6AC-5959-9922-7EA1EAF0C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0" y="1158516"/>
            <a:ext cx="9664700" cy="644313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When did electronics recycling </a:t>
            </a:r>
            <a:br>
              <a:rPr lang="en-US" dirty="0">
                <a:solidFill>
                  <a:srgbClr val="0093C9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start in Alberta?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38410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In Alberta, electronics recycling began in 2004,</a:t>
            </a:r>
            <a:br>
              <a:rPr lang="en-US" sz="2600" dirty="0"/>
            </a:br>
            <a:r>
              <a:rPr lang="en-US" sz="2600" dirty="0"/>
              <a:t>and was the first electronics recycling </a:t>
            </a:r>
            <a:br>
              <a:rPr lang="en-US" sz="2600" dirty="0"/>
            </a:br>
            <a:r>
              <a:rPr lang="en-US" sz="2600" dirty="0"/>
              <a:t>program in Canada. </a:t>
            </a:r>
          </a:p>
          <a:p>
            <a:pPr marL="0" indent="0">
              <a:buNone/>
            </a:pPr>
            <a:r>
              <a:rPr lang="en-CA" sz="2600" dirty="0">
                <a:effectLst/>
                <a:ea typeface="Aptos" panose="020B0004020202020204" pitchFamily="34" charset="0"/>
              </a:rPr>
              <a:t>Electronics are one of the </a:t>
            </a:r>
            <a:br>
              <a:rPr lang="en-CA" sz="2600" dirty="0">
                <a:effectLst/>
                <a:ea typeface="Aptos" panose="020B0004020202020204" pitchFamily="34" charset="0"/>
              </a:rPr>
            </a:br>
            <a:r>
              <a:rPr lang="en-CA" sz="2600" dirty="0">
                <a:effectLst/>
                <a:ea typeface="Aptos" panose="020B0004020202020204" pitchFamily="34" charset="0"/>
              </a:rPr>
              <a:t>fastest-growing waste streams </a:t>
            </a:r>
            <a:br>
              <a:rPr lang="en-CA" sz="2600" dirty="0">
                <a:effectLst/>
                <a:ea typeface="Aptos" panose="020B0004020202020204" pitchFamily="34" charset="0"/>
              </a:rPr>
            </a:br>
            <a:r>
              <a:rPr lang="en-CA" sz="2600" dirty="0">
                <a:effectLst/>
                <a:ea typeface="Aptos" panose="020B0004020202020204" pitchFamily="34" charset="0"/>
              </a:rPr>
              <a:t>in the world. </a:t>
            </a:r>
            <a:br>
              <a:rPr lang="en-US" sz="2600" dirty="0"/>
            </a:b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86211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>
            <a:extLst>
              <a:ext uri="{FF2B5EF4-FFF2-40B4-BE49-F238E27FC236}">
                <a16:creationId xmlns:a16="http://schemas.microsoft.com/office/drawing/2014/main" id="{FD5E1933-1E64-5C53-A205-4147680DBAC5}"/>
              </a:ext>
            </a:extLst>
          </p:cNvPr>
          <p:cNvSpPr txBox="1">
            <a:spLocks/>
          </p:cNvSpPr>
          <p:nvPr/>
        </p:nvSpPr>
        <p:spPr>
          <a:xfrm>
            <a:off x="671600" y="403449"/>
            <a:ext cx="10848800" cy="1179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spc="-150">
                <a:solidFill>
                  <a:srgbClr val="00939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Why recycle electronics?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8C1E6E50-143C-C75F-5E8B-53644C6BCCAC}"/>
              </a:ext>
            </a:extLst>
          </p:cNvPr>
          <p:cNvSpPr txBox="1">
            <a:spLocks/>
          </p:cNvSpPr>
          <p:nvPr/>
        </p:nvSpPr>
        <p:spPr>
          <a:xfrm>
            <a:off x="671600" y="1583343"/>
            <a:ext cx="10848800" cy="4010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Electronics should never be put in the garbage.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dirty="0">
                <a:ea typeface="Aptos" panose="020B0004020202020204" pitchFamily="34" charset="0"/>
              </a:rPr>
              <a:t>T</a:t>
            </a:r>
            <a:r>
              <a:rPr lang="en-CA" sz="2600" dirty="0">
                <a:effectLst/>
                <a:ea typeface="Aptos" panose="020B0004020202020204" pitchFamily="34" charset="0"/>
              </a:rPr>
              <a:t>hey </a:t>
            </a:r>
            <a: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contain potentially poisonous materials </a:t>
            </a:r>
            <a:b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such as lead, mercury, and cadmium, which </a:t>
            </a:r>
            <a:b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makes them toxic if not dealt with properly.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dirty="0">
                <a:solidFill>
                  <a:srgbClr val="000000"/>
                </a:solidFill>
                <a:ea typeface="Aptos" panose="020B0004020202020204" pitchFamily="34" charset="0"/>
              </a:rPr>
              <a:t>The </a:t>
            </a:r>
            <a: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materials they are made with can </a:t>
            </a:r>
            <a:b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be turned into new materials</a:t>
            </a:r>
            <a:r>
              <a:rPr lang="en-CA" sz="2600" dirty="0">
                <a:solidFill>
                  <a:srgbClr val="000000"/>
                </a:solidFill>
                <a:ea typeface="Aptos" panose="020B0004020202020204" pitchFamily="34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CA" sz="2600" dirty="0">
                <a:solidFill>
                  <a:srgbClr val="000000"/>
                </a:solidFill>
                <a:effectLst/>
                <a:ea typeface="Aptos" panose="020B0004020202020204" pitchFamily="34" charset="0"/>
              </a:rPr>
              <a:t>Batteries can cause fires.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3" name="Picture 2" descr="A pile of old computer equipment&#10;&#10;Description automatically generated">
            <a:extLst>
              <a:ext uri="{FF2B5EF4-FFF2-40B4-BE49-F238E27FC236}">
                <a16:creationId xmlns:a16="http://schemas.microsoft.com/office/drawing/2014/main" id="{F52A30C6-11EF-93EB-8312-F5D4BBE1BB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079" r="-32437" b="-23493"/>
          <a:stretch/>
        </p:blipFill>
        <p:spPr>
          <a:xfrm>
            <a:off x="7899758" y="-1568904"/>
            <a:ext cx="10315090" cy="10315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319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rms and legs&#10;&#10;Description automatically generated">
            <a:extLst>
              <a:ext uri="{FF2B5EF4-FFF2-40B4-BE49-F238E27FC236}">
                <a16:creationId xmlns:a16="http://schemas.microsoft.com/office/drawing/2014/main" id="{F37178CE-C7EE-9454-F202-200E94A077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075" y="1458878"/>
            <a:ext cx="5072166" cy="502476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is a stewardship program?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When someone purchases recyclable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electronics, they pay a small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environmental fee. </a:t>
            </a:r>
            <a:endParaRPr lang="en-CA" sz="2600" kern="100" dirty="0">
              <a:ea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money from the </a:t>
            </a:r>
            <a:r>
              <a:rPr lang="en-CA" sz="2600" kern="100">
                <a:effectLst/>
                <a:ea typeface="Aptos" panose="020B0004020202020204" pitchFamily="34" charset="0"/>
              </a:rPr>
              <a:t>environmental fee </a:t>
            </a:r>
            <a:br>
              <a:rPr lang="en-CA" sz="2600" kern="100">
                <a:effectLst/>
                <a:ea typeface="Aptos" panose="020B0004020202020204" pitchFamily="34" charset="0"/>
              </a:rPr>
            </a:br>
            <a:r>
              <a:rPr lang="en-CA" sz="2600" kern="100">
                <a:effectLst/>
                <a:ea typeface="Aptos" panose="020B0004020202020204" pitchFamily="34" charset="0"/>
              </a:rPr>
              <a:t>pays </a:t>
            </a:r>
            <a:r>
              <a:rPr lang="en-CA" sz="2600" kern="100" dirty="0">
                <a:effectLst/>
                <a:ea typeface="Aptos" panose="020B0004020202020204" pitchFamily="34" charset="0"/>
              </a:rPr>
              <a:t>for the recycling of the electronics.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8" name="Picture 7" descr="A yellow dollar sign with black text&#10;&#10;Description automatically generated">
            <a:extLst>
              <a:ext uri="{FF2B5EF4-FFF2-40B4-BE49-F238E27FC236}">
                <a16:creationId xmlns:a16="http://schemas.microsoft.com/office/drawing/2014/main" id="{6882ADC1-9799-BEB9-11A0-B487956F47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367" y="2693925"/>
            <a:ext cx="1485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3000" accel="50000" decel="50000" fill="remove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7.40741E-7 L -0.00039 -0.085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B2565-DABD-6DEB-5FCC-6685344E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178145-8A5B-46E9-51E4-DF1B4E80F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electronics can </a:t>
            </a:r>
            <a:br>
              <a:rPr lang="en-US" dirty="0">
                <a:solidFill>
                  <a:srgbClr val="0093C9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be recycled?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B3330A-5F23-CB5B-D212-09A7949A3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In Alberta, you can recycle: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ffectLst/>
                <a:ea typeface="Aptos" panose="020B0004020202020204" pitchFamily="34" charset="0"/>
              </a:rPr>
              <a:t>TVs/monitors.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C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omputers/laptops,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T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ablets, printers and scanners.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M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obile phones,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A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udio-visual equipment </a:t>
            </a:r>
            <a:br>
              <a:rPr lang="en-CA" sz="1800" kern="100" dirty="0">
                <a:effectLst/>
                <a:ea typeface="Aptos" panose="020B0004020202020204" pitchFamily="34" charset="0"/>
              </a:rPr>
            </a:br>
            <a:r>
              <a:rPr lang="en-CA" sz="1800" kern="100" dirty="0">
                <a:effectLst/>
                <a:ea typeface="Aptos" panose="020B0004020202020204" pitchFamily="34" charset="0"/>
              </a:rPr>
              <a:t>(cameras/earphones/speakers)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E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lectronic toys, games and music,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P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ower tools, and,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CA" sz="1800" kern="100" dirty="0">
                <a:ea typeface="Aptos" panose="020B0004020202020204" pitchFamily="34" charset="0"/>
              </a:rPr>
              <a:t>S</a:t>
            </a:r>
            <a:r>
              <a:rPr lang="en-CA" sz="1800" kern="100" dirty="0">
                <a:effectLst/>
                <a:ea typeface="Aptos" panose="020B0004020202020204" pitchFamily="34" charset="0"/>
              </a:rPr>
              <a:t>mall appliances.</a:t>
            </a:r>
            <a:endParaRPr lang="en-US" sz="2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600" dirty="0">
              <a:solidFill>
                <a:schemeClr val="tx2"/>
              </a:solidFill>
            </a:endParaRPr>
          </a:p>
        </p:txBody>
      </p:sp>
      <p:pic>
        <p:nvPicPr>
          <p:cNvPr id="5" name="Picture 4" descr="A group of electronics on a table&#10;&#10;Description automatically generated">
            <a:extLst>
              <a:ext uri="{FF2B5EF4-FFF2-40B4-BE49-F238E27FC236}">
                <a16:creationId xmlns:a16="http://schemas.microsoft.com/office/drawing/2014/main" id="{4BB159F2-8579-0375-C664-AFCCB6A07A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630" r="-48527" b="-33758"/>
          <a:stretch/>
        </p:blipFill>
        <p:spPr>
          <a:xfrm>
            <a:off x="5471937" y="-2923778"/>
            <a:ext cx="12096926" cy="1209692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8980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C216F-DB03-9DAC-53B1-2CD7759F0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B52C0C-40E7-EC78-6D4E-36B48C535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do I do with </a:t>
            </a:r>
            <a:br>
              <a:rPr lang="en-US" dirty="0">
                <a:solidFill>
                  <a:srgbClr val="0093C9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old electronics?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D0AB5C-CE9F-1EEE-CE3E-CA1270D1E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6"/>
            <a:ext cx="10848800" cy="354320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Old electronics can be taken to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a recycling depot.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a typeface="Aptos" panose="020B0004020202020204" pitchFamily="34" charset="0"/>
              </a:rPr>
              <a:t>They are placed into large cages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so they can be taken to a </a:t>
            </a:r>
            <a:br>
              <a:rPr lang="en-CA" sz="2600" kern="100" dirty="0">
                <a:ea typeface="Aptos" panose="020B0004020202020204" pitchFamily="34" charset="0"/>
              </a:rPr>
            </a:br>
            <a:r>
              <a:rPr lang="en-CA" sz="2600" kern="100" dirty="0">
                <a:ea typeface="Aptos" panose="020B0004020202020204" pitchFamily="34" charset="0"/>
              </a:rPr>
              <a:t>processing facility.</a:t>
            </a: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31FFFA5-F31A-DA2A-59BE-03C337E1729A}"/>
              </a:ext>
            </a:extLst>
          </p:cNvPr>
          <p:cNvSpPr/>
          <p:nvPr/>
        </p:nvSpPr>
        <p:spPr>
          <a:xfrm>
            <a:off x="671600" y="4761737"/>
            <a:ext cx="5945100" cy="1318960"/>
          </a:xfrm>
          <a:prstGeom prst="roundRect">
            <a:avLst/>
          </a:prstGeom>
          <a:noFill/>
          <a:ln>
            <a:solidFill>
              <a:srgbClr val="0093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3653E9-EA4B-C5DD-9492-63DF2C281CBE}"/>
              </a:ext>
            </a:extLst>
          </p:cNvPr>
          <p:cNvSpPr txBox="1"/>
          <p:nvPr/>
        </p:nvSpPr>
        <p:spPr>
          <a:xfrm>
            <a:off x="869200" y="4920106"/>
            <a:ext cx="559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kern="100" dirty="0">
                <a:ea typeface="Aptos" panose="020B0004020202020204" pitchFamily="34" charset="0"/>
              </a:rPr>
              <a:t>Processors must adhere to compliance requirements for data security, however, your </a:t>
            </a:r>
            <a:r>
              <a:rPr lang="en-CA" kern="100" dirty="0">
                <a:ea typeface="Aptos" panose="020B0004020202020204" pitchFamily="34" charset="0"/>
              </a:rPr>
              <a:t>p</a:t>
            </a:r>
            <a:r>
              <a:rPr lang="en-CA" sz="1800" kern="100" dirty="0">
                <a:ea typeface="Aptos" panose="020B0004020202020204" pitchFamily="34" charset="0"/>
              </a:rPr>
              <a:t>arents can wipe their hard drives for added peace of mind.</a:t>
            </a:r>
            <a:endParaRPr lang="en-CA" sz="1800" kern="100" dirty="0">
              <a:effectLst/>
              <a:ea typeface="Aptos" panose="020B0004020202020204" pitchFamily="34" charset="0"/>
            </a:endParaRP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FA58539-512C-E24A-FF7B-338946FDC4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-568673"/>
            <a:ext cx="6649370" cy="664937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8713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B3466-BB8F-7EB2-73AF-819245AA1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in a warehouse&#10;&#10;Description automatically generated">
            <a:extLst>
              <a:ext uri="{FF2B5EF4-FFF2-40B4-BE49-F238E27FC236}">
                <a16:creationId xmlns:a16="http://schemas.microsoft.com/office/drawing/2014/main" id="{8BA8C61F-FDA5-BC20-F44C-1B3585D88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7950" y="279234"/>
            <a:ext cx="3821875" cy="3821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EADDA04-2FDB-E409-3A81-7942D4296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5901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happens to the electronics?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1992EE-669E-5618-D67E-E6D86E155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22875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latin typeface="+mj-lt"/>
                <a:ea typeface="Aptos" panose="020B0004020202020204" pitchFamily="34" charset="0"/>
              </a:rPr>
              <a:t>The electronics are disassembled and </a:t>
            </a:r>
            <a:br>
              <a:rPr lang="en-CA" sz="2600" kern="100" dirty="0">
                <a:effectLst/>
                <a:latin typeface="+mj-lt"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latin typeface="+mj-lt"/>
                <a:ea typeface="Aptos" panose="020B0004020202020204" pitchFamily="34" charset="0"/>
              </a:rPr>
              <a:t>sorted into different materials.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They contain several valuable materials.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Metals, plastics, and glass are extracted </a:t>
            </a:r>
            <a:b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and sold to make new products. </a:t>
            </a:r>
            <a:endParaRPr lang="en-CA" sz="2600" kern="100" dirty="0">
              <a:effectLst/>
              <a:ea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endParaRPr lang="en-CA" sz="2600" kern="100" dirty="0"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97AD7B0-7F83-89EA-F969-E799EF858FC4}"/>
              </a:ext>
            </a:extLst>
          </p:cNvPr>
          <p:cNvSpPr/>
          <p:nvPr/>
        </p:nvSpPr>
        <p:spPr>
          <a:xfrm>
            <a:off x="671599" y="4731717"/>
            <a:ext cx="5698203" cy="1397861"/>
          </a:xfrm>
          <a:prstGeom prst="roundRect">
            <a:avLst/>
          </a:prstGeom>
          <a:noFill/>
          <a:ln>
            <a:solidFill>
              <a:srgbClr val="0093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F83A6-6459-29A0-52B1-B84882F77E40}"/>
              </a:ext>
            </a:extLst>
          </p:cNvPr>
          <p:cNvSpPr txBox="1"/>
          <p:nvPr/>
        </p:nvSpPr>
        <p:spPr>
          <a:xfrm>
            <a:off x="869200" y="4890086"/>
            <a:ext cx="5226800" cy="1020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800" dirty="0">
                <a:solidFill>
                  <a:srgbClr val="333333"/>
                </a:solidFill>
                <a:effectLst/>
                <a:latin typeface="+mj-lt"/>
                <a:ea typeface="Aptos" panose="020B0004020202020204" pitchFamily="34" charset="0"/>
              </a:rPr>
              <a:t>The materials processed in Alberta’s electronics recycling program are handled locally and are not sent to developing countries.</a:t>
            </a:r>
            <a:r>
              <a:rPr lang="en-CA" sz="1800" dirty="0">
                <a:effectLst/>
                <a:latin typeface="+mj-lt"/>
              </a:rPr>
              <a:t> </a:t>
            </a:r>
            <a:endParaRPr lang="en-CA" sz="1800" kern="100" dirty="0">
              <a:effectLst/>
              <a:latin typeface="+mj-lt"/>
              <a:ea typeface="Aptos" panose="020B0004020202020204" pitchFamily="34" charset="0"/>
            </a:endParaRPr>
          </a:p>
        </p:txBody>
      </p:sp>
      <p:pic>
        <p:nvPicPr>
          <p:cNvPr id="6" name="Picture 5" descr="Several bins of electronic components&#10;&#10;Description automatically generated">
            <a:extLst>
              <a:ext uri="{FF2B5EF4-FFF2-40B4-BE49-F238E27FC236}">
                <a16:creationId xmlns:a16="http://schemas.microsoft.com/office/drawing/2014/main" id="{7DFAED2B-355B-55D5-8916-99F28572E5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3816" y="2709158"/>
            <a:ext cx="3271443" cy="3271443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cartoon character wearing a hard hat&#10;&#10;Description automatically generated">
            <a:extLst>
              <a:ext uri="{FF2B5EF4-FFF2-40B4-BE49-F238E27FC236}">
                <a16:creationId xmlns:a16="http://schemas.microsoft.com/office/drawing/2014/main" id="{384E3300-A54C-E5C8-CC0F-AEE528C222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998" y="3340646"/>
            <a:ext cx="3439221" cy="370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56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B3F87-849F-6422-C07A-1A99A9B7E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circuit board&#10;&#10;Description automatically generated">
            <a:extLst>
              <a:ext uri="{FF2B5EF4-FFF2-40B4-BE49-F238E27FC236}">
                <a16:creationId xmlns:a16="http://schemas.microsoft.com/office/drawing/2014/main" id="{8119FF3A-B08A-132B-F558-8ABD3C2A30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6245" y="3528842"/>
            <a:ext cx="3352730" cy="304079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F7CC058-E55E-AB09-A351-CFEC1587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672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happens to the electronics?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0FCBFAF-DDC4-4161-54A8-F4F71F2BE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74905"/>
            <a:ext cx="7583400" cy="422770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The steel, aluminum, copper, and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small amounts of gold—found in the wires,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cables, and circuitry— can be melted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down and turned into new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computer materials or </a:t>
            </a:r>
            <a:br>
              <a:rPr lang="en-CA" sz="2600" kern="100" dirty="0">
                <a:solidFill>
                  <a:srgbClr val="333333"/>
                </a:solidFill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other products.  </a:t>
            </a: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9" name="Picture 8" descr="A hand holding small rocks&#10;&#10;Description automatically generated">
            <a:extLst>
              <a:ext uri="{FF2B5EF4-FFF2-40B4-BE49-F238E27FC236}">
                <a16:creationId xmlns:a16="http://schemas.microsoft.com/office/drawing/2014/main" id="{F8E98E36-2F50-90D1-D5A4-E1DB8BEA27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9326" y="923027"/>
            <a:ext cx="3610873" cy="3610873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pile of wires and cables&#10;&#10;Description automatically generated">
            <a:extLst>
              <a:ext uri="{FF2B5EF4-FFF2-40B4-BE49-F238E27FC236}">
                <a16:creationId xmlns:a16="http://schemas.microsoft.com/office/drawing/2014/main" id="{E810E585-611D-4C2D-9CAA-25EBB08F6D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6943576" y="2842201"/>
            <a:ext cx="2195943" cy="2195943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cartoon character holding a magnifying glass&#10;&#10;Description automatically generated">
            <a:extLst>
              <a:ext uri="{FF2B5EF4-FFF2-40B4-BE49-F238E27FC236}">
                <a16:creationId xmlns:a16="http://schemas.microsoft.com/office/drawing/2014/main" id="{9D9532C6-B7A8-CF73-CE3E-CCEB06D3D0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3572" y="3638712"/>
            <a:ext cx="3061875" cy="329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34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15DC4-12EF-6D5E-9EBF-6402659A1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le of white powder&#10;&#10;Description automatically generated">
            <a:extLst>
              <a:ext uri="{FF2B5EF4-FFF2-40B4-BE49-F238E27FC236}">
                <a16:creationId xmlns:a16="http://schemas.microsoft.com/office/drawing/2014/main" id="{62EA8DA1-9FCE-AFD2-B638-8DE044C6C2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558" y="3704264"/>
            <a:ext cx="3462297" cy="303607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1299109-45B7-F16F-92FD-D73640633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0093C9"/>
                </a:solidFill>
                <a:latin typeface="Arial"/>
                <a:cs typeface="Arial"/>
              </a:rPr>
              <a:t>What happens to the electronics?</a:t>
            </a:r>
            <a:endParaRPr lang="en-US" dirty="0">
              <a:solidFill>
                <a:srgbClr val="0093C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A5D002A-337A-5FD9-D85F-EE41B3AA6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22875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The glass from television and computer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screens are melted down—separating the </a:t>
            </a:r>
            <a:b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 dirty="0">
                <a:solidFill>
                  <a:srgbClr val="333333"/>
                </a:solidFill>
                <a:effectLst/>
                <a:ea typeface="Aptos" panose="020B0004020202020204" pitchFamily="34" charset="0"/>
              </a:rPr>
              <a:t>lead—and reused to make new products. </a:t>
            </a:r>
            <a:endParaRPr lang="en-CA" sz="2600" kern="100" dirty="0">
              <a:effectLst/>
              <a:ea typeface="Aptos" panose="020B0004020202020204" pitchFamily="34" charset="0"/>
            </a:endParaRPr>
          </a:p>
        </p:txBody>
      </p:sp>
      <p:pic>
        <p:nvPicPr>
          <p:cNvPr id="9" name="Picture 8" descr="A pile of broken cell phones&#10;&#10;Description automatically generated">
            <a:extLst>
              <a:ext uri="{FF2B5EF4-FFF2-40B4-BE49-F238E27FC236}">
                <a16:creationId xmlns:a16="http://schemas.microsoft.com/office/drawing/2014/main" id="{AC14BC31-1E37-271D-A6E5-1CFBA59B2A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7450" y="558800"/>
            <a:ext cx="4445000" cy="444500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hand holding small blue crystals&#10;&#10;Description automatically generated">
            <a:extLst>
              <a:ext uri="{FF2B5EF4-FFF2-40B4-BE49-F238E27FC236}">
                <a16:creationId xmlns:a16="http://schemas.microsoft.com/office/drawing/2014/main" id="{636867BA-B9F1-F901-5E42-7907FFCADD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5450" y="3780853"/>
            <a:ext cx="2882900" cy="288290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C09C6EA-34E1-E0E1-A45B-C1802AA67347}"/>
              </a:ext>
            </a:extLst>
          </p:cNvPr>
          <p:cNvSpPr/>
          <p:nvPr/>
        </p:nvSpPr>
        <p:spPr>
          <a:xfrm>
            <a:off x="2691766" y="5584084"/>
            <a:ext cx="1500733" cy="286682"/>
          </a:xfrm>
          <a:prstGeom prst="roundRect">
            <a:avLst/>
          </a:prstGeom>
          <a:solidFill>
            <a:srgbClr val="0093C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382916-C046-4745-4910-C0D63B7E18BB}"/>
              </a:ext>
            </a:extLst>
          </p:cNvPr>
          <p:cNvSpPr txBox="1"/>
          <p:nvPr/>
        </p:nvSpPr>
        <p:spPr>
          <a:xfrm>
            <a:off x="2703708" y="5589107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Ground Glass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71140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RMA AGM">
      <a:dk1>
        <a:srgbClr val="212121"/>
      </a:dk1>
      <a:lt1>
        <a:srgbClr val="FFFFFF"/>
      </a:lt1>
      <a:dk2>
        <a:srgbClr val="44546A"/>
      </a:dk2>
      <a:lt2>
        <a:srgbClr val="E7E6E6"/>
      </a:lt2>
      <a:accent1>
        <a:srgbClr val="009290"/>
      </a:accent1>
      <a:accent2>
        <a:srgbClr val="EE7623"/>
      </a:accent2>
      <a:accent3>
        <a:srgbClr val="0093C9"/>
      </a:accent3>
      <a:accent4>
        <a:srgbClr val="7564A0"/>
      </a:accent4>
      <a:accent5>
        <a:srgbClr val="AE5D57"/>
      </a:accent5>
      <a:accent6>
        <a:srgbClr val="B09700"/>
      </a:accent6>
      <a:hlink>
        <a:srgbClr val="009290"/>
      </a:hlink>
      <a:folHlink>
        <a:srgbClr val="EC7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DC8F369F38144ADED2F76F0E7C99A" ma:contentTypeVersion="6" ma:contentTypeDescription="Create a new document." ma:contentTypeScope="" ma:versionID="113a6e3e951fc8930cd8920ee9f3a9ca">
  <xsd:schema xmlns:xsd="http://www.w3.org/2001/XMLSchema" xmlns:xs="http://www.w3.org/2001/XMLSchema" xmlns:p="http://schemas.microsoft.com/office/2006/metadata/properties" xmlns:ns2="e360d507-05f6-40bf-9b65-2c7f43894dae" xmlns:ns3="3a433e76-c7d8-40de-a6f7-738e30660463" targetNamespace="http://schemas.microsoft.com/office/2006/metadata/properties" ma:root="true" ma:fieldsID="bef61aaebd721b445fe7c8ef90b23b18" ns2:_="" ns3:_="">
    <xsd:import namespace="e360d507-05f6-40bf-9b65-2c7f43894dae"/>
    <xsd:import namespace="3a433e76-c7d8-40de-a6f7-738e306604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0d507-05f6-40bf-9b65-2c7f43894d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33e76-c7d8-40de-a6f7-738e3066046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433e76-c7d8-40de-a6f7-738e30660463">
      <UserInfo>
        <DisplayName>Chantal Lowe</DisplayName>
        <AccountId>26</AccountId>
        <AccountType/>
      </UserInfo>
      <UserInfo>
        <DisplayName>Gabrielle Betts</DisplayName>
        <AccountId>20</AccountId>
        <AccountType/>
      </UserInfo>
      <UserInfo>
        <DisplayName>Che-Wei Chung</DisplayName>
        <AccountId>28</AccountId>
        <AccountType/>
      </UserInfo>
      <UserInfo>
        <DisplayName>Ed Gugenheimer</DisplayName>
        <AccountId>24</AccountId>
        <AccountType/>
      </UserInfo>
      <UserInfo>
        <DisplayName>Lee Heidecker</DisplayName>
        <AccountId>36</AccountId>
        <AccountType/>
      </UserInfo>
      <UserInfo>
        <DisplayName>Victor Dong</DisplayName>
        <AccountId>13</AccountId>
        <AccountType/>
      </UserInfo>
      <UserInfo>
        <DisplayName>Gavin Sidhu</DisplayName>
        <AccountId>111</AccountId>
        <AccountType/>
      </UserInfo>
      <UserInfo>
        <DisplayName>Carrie Savage</DisplayName>
        <AccountId>96</AccountId>
        <AccountType/>
      </UserInfo>
      <UserInfo>
        <DisplayName>Shannon Castle</DisplayName>
        <AccountId>124</AccountId>
        <AccountType/>
      </UserInfo>
      <UserInfo>
        <DisplayName>Scott Channon</DisplayName>
        <AccountId>15</AccountId>
        <AccountType/>
      </UserInfo>
      <UserInfo>
        <DisplayName>Cathy Kiss</DisplayName>
        <AccountId>62</AccountId>
        <AccountType/>
      </UserInfo>
      <UserInfo>
        <DisplayName>Heather Shewchuk</DisplayName>
        <AccountId>38</AccountId>
        <AccountType/>
      </UserInfo>
      <UserInfo>
        <DisplayName>Monique Coon</DisplayName>
        <AccountId>130</AccountId>
        <AccountType/>
      </UserInfo>
      <UserInfo>
        <DisplayName>Kerri Schabert</DisplayName>
        <AccountId>132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DE87312-C15D-4F57-A647-317EA8952D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D98F38-1480-434D-9F3E-42EA40FD9079}">
  <ds:schemaRefs>
    <ds:schemaRef ds:uri="3a433e76-c7d8-40de-a6f7-738e30660463"/>
    <ds:schemaRef ds:uri="e360d507-05f6-40bf-9b65-2c7f43894da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C570B8D-3B03-4627-A862-870676751352}">
  <ds:schemaRefs>
    <ds:schemaRef ds:uri="3a433e76-c7d8-40de-a6f7-738e30660463"/>
    <ds:schemaRef ds:uri="e360d507-05f6-40bf-9b65-2c7f43894d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1368</TotalTime>
  <Words>534</Words>
  <Application>Microsoft Macintosh PowerPoint</Application>
  <PresentationFormat>Widescreen</PresentationFormat>
  <Paragraphs>60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Aptos</vt:lpstr>
      <vt:lpstr>Arial</vt:lpstr>
      <vt:lpstr>1_Office Theme</vt:lpstr>
      <vt:lpstr>PowerPoint Presentation</vt:lpstr>
      <vt:lpstr>When did electronics recycling  start in Alberta?</vt:lpstr>
      <vt:lpstr>PowerPoint Presentation</vt:lpstr>
      <vt:lpstr>What is a stewardship program?</vt:lpstr>
      <vt:lpstr>What electronics can  be recycled?</vt:lpstr>
      <vt:lpstr>What do I do with  old electronics?</vt:lpstr>
      <vt:lpstr>What happens to the electronics?</vt:lpstr>
      <vt:lpstr>What happens to the electronics?</vt:lpstr>
      <vt:lpstr>What happens to the electronics?</vt:lpstr>
      <vt:lpstr>What happens to the electronics?</vt:lpstr>
      <vt:lpstr>Looking to the future.</vt:lpstr>
      <vt:lpstr>How are we doing?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Kayla Doody</dc:creator>
  <cp:lastModifiedBy>Scott Channon</cp:lastModifiedBy>
  <cp:revision>95</cp:revision>
  <dcterms:created xsi:type="dcterms:W3CDTF">2024-02-26T22:20:52Z</dcterms:created>
  <dcterms:modified xsi:type="dcterms:W3CDTF">2025-02-18T16:12:35Z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0x010100AF7DC8F369F38144ADED2F76F0E7C99A</vt:lpwstr>
  </property>
</Properties>
</file>